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Lst>
  <p:notesMasterIdLst>
    <p:notesMasterId r:id="rId31"/>
  </p:notesMasterIdLst>
  <p:handoutMasterIdLst>
    <p:handoutMasterId r:id="rId32"/>
  </p:handoutMasterIdLst>
  <p:sldIdLst>
    <p:sldId id="1730" r:id="rId3"/>
    <p:sldId id="1731" r:id="rId4"/>
    <p:sldId id="1732" r:id="rId5"/>
    <p:sldId id="1733" r:id="rId6"/>
    <p:sldId id="1734" r:id="rId7"/>
    <p:sldId id="1735" r:id="rId8"/>
    <p:sldId id="1736" r:id="rId9"/>
    <p:sldId id="1760" r:id="rId10"/>
    <p:sldId id="1761" r:id="rId11"/>
    <p:sldId id="1737" r:id="rId12"/>
    <p:sldId id="1738" r:id="rId13"/>
    <p:sldId id="1740" r:id="rId14"/>
    <p:sldId id="1741" r:id="rId15"/>
    <p:sldId id="1739" r:id="rId16"/>
    <p:sldId id="1743" r:id="rId17"/>
    <p:sldId id="1744" r:id="rId18"/>
    <p:sldId id="1749" r:id="rId19"/>
    <p:sldId id="1750" r:id="rId20"/>
    <p:sldId id="1745" r:id="rId21"/>
    <p:sldId id="1747" r:id="rId22"/>
    <p:sldId id="1748" r:id="rId23"/>
    <p:sldId id="1752" r:id="rId24"/>
    <p:sldId id="277" r:id="rId25"/>
    <p:sldId id="1762" r:id="rId26"/>
    <p:sldId id="1754" r:id="rId27"/>
    <p:sldId id="1758" r:id="rId28"/>
    <p:sldId id="1755" r:id="rId29"/>
    <p:sldId id="176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汇报正文" id="{68E458BC-D1D8-45E6-8AE2-9159EA4BF8CB}">
          <p14:sldIdLst>
            <p14:sldId id="1730"/>
            <p14:sldId id="1731"/>
            <p14:sldId id="1732"/>
            <p14:sldId id="1733"/>
            <p14:sldId id="1734"/>
            <p14:sldId id="1735"/>
            <p14:sldId id="1736"/>
            <p14:sldId id="1760"/>
            <p14:sldId id="1761"/>
            <p14:sldId id="1737"/>
            <p14:sldId id="1738"/>
            <p14:sldId id="1740"/>
            <p14:sldId id="1741"/>
            <p14:sldId id="1739"/>
            <p14:sldId id="1743"/>
            <p14:sldId id="1744"/>
            <p14:sldId id="1749"/>
            <p14:sldId id="1750"/>
            <p14:sldId id="1745"/>
            <p14:sldId id="1747"/>
            <p14:sldId id="1748"/>
            <p14:sldId id="1752"/>
            <p14:sldId id="277"/>
            <p14:sldId id="1762"/>
            <p14:sldId id="1754"/>
            <p14:sldId id="1758"/>
            <p14:sldId id="1755"/>
            <p14:sldId id="1763"/>
          </p14:sldIdLst>
        </p14:section>
      </p14:sectionLst>
    </p:ext>
    <p:ext uri="{EFAFB233-063F-42B5-8137-9DF3F51BA10A}">
      <p15:sldGuideLst xmlns:p15="http://schemas.microsoft.com/office/powerpoint/2012/main">
        <p15:guide id="1" orient="horz" pos="3884">
          <p15:clr>
            <a:srgbClr val="A4A3A4"/>
          </p15:clr>
        </p15:guide>
        <p15:guide id="2" orient="horz" pos="960">
          <p15:clr>
            <a:srgbClr val="A4A3A4"/>
          </p15:clr>
        </p15:guide>
        <p15:guide id="3" pos="383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52D"/>
    <a:srgbClr val="DB533A"/>
    <a:srgbClr val="D8472E"/>
    <a:srgbClr val="EEEAE6"/>
    <a:srgbClr val="F9F9F9"/>
    <a:srgbClr val="F3BCAF"/>
    <a:srgbClr val="D3411F"/>
    <a:srgbClr val="CB333E"/>
    <a:srgbClr val="CA322D"/>
    <a:srgbClr val="D744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52" autoAdjust="0"/>
    <p:restoredTop sz="94660"/>
  </p:normalViewPr>
  <p:slideViewPr>
    <p:cSldViewPr snapToGrid="0" showGuides="1">
      <p:cViewPr varScale="1">
        <p:scale>
          <a:sx n="72" d="100"/>
          <a:sy n="72" d="100"/>
        </p:scale>
        <p:origin x="1236" y="96"/>
      </p:cViewPr>
      <p:guideLst>
        <p:guide orient="horz" pos="3884"/>
        <p:guide orient="horz" pos="960"/>
        <p:guide pos="3837"/>
      </p:guideLst>
    </p:cSldViewPr>
  </p:slideViewPr>
  <p:notesTextViewPr>
    <p:cViewPr>
      <p:scale>
        <a:sx n="1" d="1"/>
        <a:sy n="1" d="1"/>
      </p:scale>
      <p:origin x="0" y="0"/>
    </p:cViewPr>
  </p:notesTextViewPr>
  <p:sorterViewPr>
    <p:cViewPr>
      <p:scale>
        <a:sx n="100" d="100"/>
        <a:sy n="100" d="100"/>
      </p:scale>
      <p:origin x="0" y="-37137"/>
    </p:cViewPr>
  </p:sorterViewPr>
  <p:notesViewPr>
    <p:cSldViewPr snapToGrid="0">
      <p:cViewPr varScale="1">
        <p:scale>
          <a:sx n="62" d="100"/>
          <a:sy n="62" d="100"/>
        </p:scale>
        <p:origin x="2715" y="4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015F-4DF4-48DD-AA41-134D46B70224}" type="datetimeFigureOut">
              <a:rPr lang="zh-CN" altLang="en-US" smtClean="0"/>
              <a:t>2020/2/25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9BBE02-012B-4499-AFA4-FC704A1F5E8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081A1-3B08-4652-BFC7-3F03E26C1E27}" type="datetimeFigureOut">
              <a:rPr lang="zh-CN" altLang="en-US" smtClean="0"/>
              <a:t>2020/2/25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67585-5C50-4118-A9CE-0A8D98EC5AC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12</a:t>
            </a:fld>
            <a:endParaRPr lang="zh-CN" altLang="en-US"/>
          </a:p>
        </p:txBody>
      </p:sp>
    </p:spTree>
    <p:extLst>
      <p:ext uri="{BB962C8B-B14F-4D97-AF65-F5344CB8AC3E}">
        <p14:creationId xmlns:p14="http://schemas.microsoft.com/office/powerpoint/2010/main" val="304397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13</a:t>
            </a:fld>
            <a:endParaRPr lang="zh-CN" altLang="en-US"/>
          </a:p>
        </p:txBody>
      </p:sp>
    </p:spTree>
    <p:extLst>
      <p:ext uri="{BB962C8B-B14F-4D97-AF65-F5344CB8AC3E}">
        <p14:creationId xmlns:p14="http://schemas.microsoft.com/office/powerpoint/2010/main" val="257210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15</a:t>
            </a:fld>
            <a:endParaRPr lang="zh-CN" altLang="en-US"/>
          </a:p>
        </p:txBody>
      </p:sp>
    </p:spTree>
    <p:extLst>
      <p:ext uri="{BB962C8B-B14F-4D97-AF65-F5344CB8AC3E}">
        <p14:creationId xmlns:p14="http://schemas.microsoft.com/office/powerpoint/2010/main" val="200549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23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24</a:t>
            </a:fld>
            <a:endParaRPr lang="zh-CN" altLang="en-US"/>
          </a:p>
        </p:txBody>
      </p:sp>
    </p:spTree>
    <p:extLst>
      <p:ext uri="{BB962C8B-B14F-4D97-AF65-F5344CB8AC3E}">
        <p14:creationId xmlns:p14="http://schemas.microsoft.com/office/powerpoint/2010/main" val="408948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26</a:t>
            </a:fld>
            <a:endParaRPr lang="zh-CN" altLang="en-US"/>
          </a:p>
        </p:txBody>
      </p:sp>
    </p:spTree>
    <p:extLst>
      <p:ext uri="{BB962C8B-B14F-4D97-AF65-F5344CB8AC3E}">
        <p14:creationId xmlns:p14="http://schemas.microsoft.com/office/powerpoint/2010/main" val="343861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3567585-5C50-4118-A9CE-0A8D98EC5AC2}" type="slidenum">
              <a:rPr lang="zh-CN" altLang="en-US" smtClean="0"/>
              <a:t>28</a:t>
            </a:fld>
            <a:endParaRPr lang="zh-CN" altLang="en-US"/>
          </a:p>
        </p:txBody>
      </p:sp>
    </p:spTree>
    <p:extLst>
      <p:ext uri="{BB962C8B-B14F-4D97-AF65-F5344CB8AC3E}">
        <p14:creationId xmlns:p14="http://schemas.microsoft.com/office/powerpoint/2010/main" val="4184131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2901256" y="2655185"/>
            <a:ext cx="8880038" cy="4108674"/>
          </a:xfrm>
          <a:prstGeom prst="rect">
            <a:avLst/>
          </a:prstGeom>
        </p:spPr>
      </p:pic>
      <p:grpSp>
        <p:nvGrpSpPr>
          <p:cNvPr id="639" name="组合 638"/>
          <p:cNvGrpSpPr/>
          <p:nvPr userDrawn="1"/>
        </p:nvGrpSpPr>
        <p:grpSpPr>
          <a:xfrm>
            <a:off x="1000755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664" name="文本占位符 663"/>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grpSp>
        <p:nvGrpSpPr>
          <p:cNvPr id="272" name="组合 271"/>
          <p:cNvGrpSpPr/>
          <p:nvPr userDrawn="1"/>
        </p:nvGrpSpPr>
        <p:grpSpPr>
          <a:xfrm>
            <a:off x="0" y="0"/>
            <a:ext cx="2642571" cy="6858001"/>
            <a:chOff x="0" y="0"/>
            <a:chExt cx="2642571" cy="6858001"/>
          </a:xfrm>
        </p:grpSpPr>
        <p:sp>
          <p:nvSpPr>
            <p:cNvPr id="7" name="矩形 6"/>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87312" y="1951593"/>
              <a:ext cx="804777" cy="1863725"/>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奋进务实</a:t>
              </a:r>
            </a:p>
          </p:txBody>
        </p:sp>
        <p:sp>
          <p:nvSpPr>
            <p:cNvPr id="9" name="矩形 8"/>
            <p:cNvSpPr/>
            <p:nvPr userDrawn="1"/>
          </p:nvSpPr>
          <p:spPr>
            <a:xfrm>
              <a:off x="1254182" y="790059"/>
              <a:ext cx="732082" cy="1863725"/>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爱国勤学</a:t>
              </a:r>
            </a:p>
          </p:txBody>
        </p:sp>
        <p:grpSp>
          <p:nvGrpSpPr>
            <p:cNvPr id="270" name="组合 269"/>
            <p:cNvGrpSpPr/>
            <p:nvPr userDrawn="1"/>
          </p:nvGrpSpPr>
          <p:grpSpPr>
            <a:xfrm>
              <a:off x="0" y="5014037"/>
              <a:ext cx="2635754" cy="1843964"/>
              <a:chOff x="318274" y="5182561"/>
              <a:chExt cx="2073692" cy="1258766"/>
            </a:xfrm>
          </p:grpSpPr>
          <p:sp>
            <p:nvSpPr>
              <p:cNvPr id="551" name="任意多边形: 形状 550"/>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p:cNvGrpSpPr/>
              <p:nvPr/>
            </p:nvGrpSpPr>
            <p:grpSpPr>
              <a:xfrm>
                <a:off x="337592" y="5190929"/>
                <a:ext cx="2050614" cy="1242031"/>
                <a:chOff x="2758492" y="2362038"/>
                <a:chExt cx="6963293" cy="4217577"/>
              </a:xfrm>
            </p:grpSpPr>
            <p:grpSp>
              <p:nvGrpSpPr>
                <p:cNvPr id="553" name="组合 552"/>
                <p:cNvGrpSpPr/>
                <p:nvPr/>
              </p:nvGrpSpPr>
              <p:grpSpPr>
                <a:xfrm>
                  <a:off x="2758492" y="2362038"/>
                  <a:ext cx="6963293" cy="4217577"/>
                  <a:chOff x="2758492" y="2362038"/>
                  <a:chExt cx="6963293" cy="4217577"/>
                </a:xfrm>
                <a:solidFill>
                  <a:schemeClr val="accent1"/>
                </a:solidFill>
              </p:grpSpPr>
              <p:sp>
                <p:nvSpPr>
                  <p:cNvPr id="560" name="任意多边形: 形状 559"/>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2758492" y="2362038"/>
                    <a:ext cx="6963293" cy="4217577"/>
                    <a:chOff x="2530023" y="1368503"/>
                    <a:chExt cx="7168897" cy="4026556"/>
                  </a:xfrm>
                  <a:grpFill/>
                </p:grpSpPr>
                <p:sp>
                  <p:nvSpPr>
                    <p:cNvPr id="562" name="任意多边形: 形状 561"/>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pic>
        <p:nvPicPr>
          <p:cNvPr id="4" name="图片 3" descr="LOGO"/>
          <p:cNvPicPr>
            <a:picLocks noChangeAspect="1"/>
          </p:cNvPicPr>
          <p:nvPr userDrawn="1"/>
        </p:nvPicPr>
        <p:blipFill>
          <a:blip r:embed="rId3"/>
          <a:stretch>
            <a:fillRect/>
          </a:stretch>
        </p:blipFill>
        <p:spPr>
          <a:xfrm>
            <a:off x="4913630" y="1179830"/>
            <a:ext cx="4551045" cy="10852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p:cNvGrpSpPr/>
          <p:nvPr userDrawn="1"/>
        </p:nvGrpSpPr>
        <p:grpSpPr>
          <a:xfrm>
            <a:off x="-16378" y="3246962"/>
            <a:ext cx="12224756" cy="3104337"/>
            <a:chOff x="-16378" y="3753663"/>
            <a:chExt cx="12224756" cy="3104337"/>
          </a:xfrm>
        </p:grpSpPr>
        <p:sp>
          <p:nvSpPr>
            <p:cNvPr id="138" name="任意多边形: 形状 137"/>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139" name="组合 138"/>
            <p:cNvGrpSpPr/>
            <p:nvPr/>
          </p:nvGrpSpPr>
          <p:grpSpPr>
            <a:xfrm>
              <a:off x="-1458" y="3858888"/>
              <a:ext cx="12191119" cy="2976205"/>
              <a:chOff x="187228" y="985737"/>
              <a:chExt cx="12191119" cy="2976205"/>
            </a:xfrm>
            <a:solidFill>
              <a:srgbClr val="F9F9F9"/>
            </a:solidFill>
          </p:grpSpPr>
          <p:sp>
            <p:nvSpPr>
              <p:cNvPr id="140" name="任意多边形: 形状 139"/>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1" name="任意多边形: 形状 140"/>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2" name="任意多边形: 形状 141"/>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3" name="任意多边形: 形状 142"/>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任意多边形: 形状 146"/>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8" name="任意多边形: 形状 147"/>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9" name="任意多边形: 形状 148"/>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0" name="任意多边形: 形状 149"/>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1" name="任意多边形: 形状 150"/>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2" name="任意多边形: 形状 151"/>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任意多边形: 形状 152"/>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4" name="任意多边形: 形状 153"/>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5" name="任意多边形: 形状 154"/>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6" name="任意多边形: 形状 155"/>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7" name="任意多边形: 形状 156"/>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8" name="任意多边形: 形状 157"/>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9" name="任意多边形: 形状 158"/>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0" name="任意多边形: 形状 159"/>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1" name="任意多边形: 形状 160"/>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2" name="任意多边形: 形状 161"/>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3" name="任意多边形: 形状 162"/>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4" name="任意多边形: 形状 163"/>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5" name="任意多边形: 形状 164"/>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6" name="任意多边形: 形状 165"/>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7" name="任意多边形: 形状 166"/>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8" name="任意多边形: 形状 167"/>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9" name="任意多边形: 形状 168"/>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0" name="任意多边形: 形状 169"/>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1" name="任意多边形: 形状 170"/>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2" name="任意多边形: 形状 171"/>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3" name="任意多边形: 形状 172"/>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4" name="任意多边形: 形状 173"/>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5" name="任意多边形: 形状 174"/>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6" name="任意多边形: 形状 175"/>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7" name="任意多边形: 形状 176"/>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8" name="任意多边形: 形状 177"/>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9" name="任意多边形: 形状 178"/>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0" name="任意多边形: 形状 179"/>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1" name="任意多边形: 形状 180"/>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2" name="任意多边形: 形状 181"/>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3" name="任意多边形: 形状 182"/>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4" name="任意多边形: 形状 183"/>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5" name="任意多边形: 形状 184"/>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6" name="任意多边形: 形状 185"/>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7" name="任意多边形: 形状 186"/>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8" name="任意多边形: 形状 187"/>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9" name="任意多边形: 形状 188"/>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0" name="任意多边形: 形状 189"/>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1" name="任意多边形: 形状 190"/>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2" name="任意多边形: 形状 191"/>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3" name="任意多边形: 形状 192"/>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4" name="任意多边形: 形状 193"/>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5" name="任意多边形: 形状 194"/>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6" name="任意多边形: 形状 195"/>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7" name="任意多边形: 形状 196"/>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8" name="任意多边形: 形状 197"/>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9" name="任意多边形: 形状 198"/>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0" name="任意多边形: 形状 199"/>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1" name="任意多边形: 形状 200"/>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2" name="任意多边形: 形状 201"/>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3" name="任意多边形: 形状 202"/>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4" name="任意多边形: 形状 203"/>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5" name="任意多边形: 形状 204"/>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6" name="任意多边形: 形状 205"/>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7" name="任意多边形: 形状 206"/>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8" name="任意多边形: 形状 207"/>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9" name="任意多边形: 形状 208"/>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0" name="任意多边形: 形状 209"/>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1" name="任意多边形: 形状 210"/>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2" name="任意多边形: 形状 211"/>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3" name="任意多边形: 形状 212"/>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4" name="任意多边形: 形状 213"/>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5" name="任意多边形: 形状 214"/>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6" name="任意多边形: 形状 215"/>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7" name="任意多边形: 形状 216"/>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8" name="任意多边形: 形状 217"/>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9" name="任意多边形: 形状 218"/>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0" name="任意多边形: 形状 219"/>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1" name="任意多边形: 形状 220"/>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2" name="任意多边形: 形状 221"/>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3" name="任意多边形: 形状 222"/>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4" name="任意多边形: 形状 223"/>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5" name="任意多边形: 形状 224"/>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6" name="任意多边形: 形状 225"/>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7" name="任意多边形: 形状 226"/>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8" name="任意多边形: 形状 227"/>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9" name="任意多边形: 形状 228"/>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0" name="任意多边形: 形状 229"/>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1" name="任意多边形: 形状 230"/>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2" name="任意多边形: 形状 231"/>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3" name="任意多边形: 形状 232"/>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4" name="任意多边形: 形状 233"/>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5" name="任意多边形: 形状 234"/>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6" name="任意多边形: 形状 235"/>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7" name="任意多边形: 形状 236"/>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8" name="任意多边形: 形状 237"/>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9" name="任意多边形: 形状 238"/>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0" name="任意多边形: 形状 239"/>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1" name="任意多边形: 形状 240"/>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2" name="任意多边形: 形状 241"/>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3" name="任意多边形: 形状 242"/>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4" name="任意多边形: 形状 243"/>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5" name="任意多边形: 形状 244"/>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6" name="任意多边形: 形状 245"/>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7" name="任意多边形: 形状 246"/>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8" name="任意多边形: 形状 247"/>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9" name="任意多边形: 形状 248"/>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0" name="任意多边形: 形状 249"/>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1" name="任意多边形: 形状 250"/>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2" name="任意多边形: 形状 251"/>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3" name="任意多边形: 形状 252"/>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4" name="任意多边形: 形状 253"/>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5" name="任意多边形: 形状 254"/>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6" name="任意多边形: 形状 255"/>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7" name="任意多边形: 形状 256"/>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8" name="任意多边形: 形状 257"/>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9" name="任意多边形: 形状 258"/>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0" name="任意多边形: 形状 259"/>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1" name="任意多边形: 形状 260"/>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2" name="任意多边形: 形状 261"/>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3" name="任意多边形: 形状 262"/>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4" name="任意多边形: 形状 263"/>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5" name="任意多边形: 形状 264"/>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6" name="任意多边形: 形状 265"/>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7" name="任意多边形: 形状 266"/>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8" name="任意多边形: 形状 267"/>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9" name="任意多边形: 形状 268"/>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0" name="任意多边形: 形状 269"/>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1" name="任意多边形: 形状 270"/>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2" name="任意多边形: 形状 271"/>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3" name="任意多边形: 形状 272"/>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4" name="任意多边形: 形状 273"/>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5" name="任意多边形: 形状 274"/>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6" name="任意多边形: 形状 275"/>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7" name="任意多边形: 形状 276"/>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8" name="任意多边形: 形状 277"/>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9" name="任意多边形: 形状 278"/>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0" name="任意多边形: 形状 279"/>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1" name="任意多边形: 形状 280"/>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2" name="任意多边形: 形状 281"/>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3" name="任意多边形: 形状 282"/>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4" name="任意多边形: 形状 283"/>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5" name="任意多边形: 形状 284"/>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6" name="任意多边形: 形状 285"/>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7" name="任意多边形: 形状 286"/>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8" name="任意多边形: 形状 287"/>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9" name="任意多边形: 形状 288"/>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0" name="任意多边形: 形状 289"/>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1" name="任意多边形: 形状 290"/>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2" name="任意多边形: 形状 291"/>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3" name="任意多边形: 形状 292"/>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4" name="任意多边形: 形状 293"/>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5" name="任意多边形: 形状 294"/>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6" name="任意多边形: 形状 295"/>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7" name="任意多边形: 形状 296"/>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8" name="任意多边形: 形状 297"/>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9" name="任意多边形: 形状 298"/>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0" name="任意多边形: 形状 299"/>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1" name="任意多边形: 形状 300"/>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2" name="任意多边形: 形状 301"/>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3" name="任意多边形: 形状 302"/>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4" name="任意多边形: 形状 303"/>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5" name="任意多边形: 形状 304"/>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6" name="任意多边形: 形状 305"/>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7" name="任意多边形: 形状 306"/>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8" name="任意多边形: 形状 307"/>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9" name="任意多边形: 形状 308"/>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0" name="任意多边形: 形状 309"/>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1" name="任意多边形: 形状 310"/>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2" name="任意多边形: 形状 311"/>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3" name="任意多边形: 形状 312"/>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4" name="任意多边形: 形状 313"/>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5" name="任意多边形: 形状 314"/>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6" name="任意多边形: 形状 315"/>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7" name="任意多边形: 形状 316"/>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8" name="任意多边形: 形状 317"/>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9" name="任意多边形: 形状 318"/>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0" name="任意多边形: 形状 319"/>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1" name="任意多边形: 形状 320"/>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2" name="任意多边形: 形状 321"/>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3" name="任意多边形: 形状 322"/>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4" name="任意多边形: 形状 323"/>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5" name="任意多边形: 形状 324"/>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6" name="任意多边形: 形状 325"/>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7" name="任意多边形: 形状 326"/>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8" name="任意多边形: 形状 327"/>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9" name="任意多边形: 形状 328"/>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0" name="任意多边形: 形状 329"/>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1" name="任意多边形: 形状 330"/>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2" name="任意多边形: 形状 331"/>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3" name="任意多边形: 形状 332"/>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4" name="任意多边形: 形状 333"/>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5" name="任意多边形: 形状 334"/>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6" name="任意多边形: 形状 335"/>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7" name="任意多边形: 形状 336"/>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8" name="任意多边形: 形状 337"/>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9" name="任意多边形: 形状 338"/>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0" name="任意多边形: 形状 339"/>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1" name="任意多边形: 形状 340"/>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2" name="任意多边形: 形状 341"/>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3" name="任意多边形: 形状 342"/>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4" name="任意多边形: 形状 343"/>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5" name="任意多边形: 形状 344"/>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6" name="任意多边形: 形状 345"/>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7" name="任意多边形: 形状 346"/>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8" name="任意多边形: 形状 347"/>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9" name="任意多边形: 形状 348"/>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0" name="任意多边形: 形状 349"/>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1" name="任意多边形: 形状 350"/>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2" name="任意多边形: 形状 351"/>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3" name="任意多边形: 形状 352"/>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4" name="任意多边形: 形状 353"/>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5" name="任意多边形: 形状 354"/>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6" name="任意多边形: 形状 355"/>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7" name="任意多边形: 形状 356"/>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8" name="任意多边形: 形状 357"/>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9" name="任意多边形: 形状 358"/>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0" name="任意多边形: 形状 359"/>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1" name="任意多边形: 形状 360"/>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2" name="任意多边形: 形状 361"/>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3" name="任意多边形: 形状 362"/>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4" name="任意多边形: 形状 363"/>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5" name="任意多边形: 形状 364"/>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6" name="任意多边形: 形状 365"/>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7" name="任意多边形: 形状 366"/>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8" name="任意多边形: 形状 367"/>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9" name="任意多边形: 形状 368"/>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0" name="任意多边形: 形状 369"/>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1" name="任意多边形: 形状 370"/>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2" name="任意多边形: 形状 371"/>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3" name="任意多边形: 形状 372"/>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4" name="任意多边形: 形状 373"/>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5" name="任意多边形: 形状 374"/>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6" name="任意多边形: 形状 375"/>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7" name="任意多边形: 形状 376"/>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8" name="任意多边形: 形状 377"/>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9" name="任意多边形: 形状 378"/>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0" name="任意多边形: 形状 379"/>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1" name="任意多边形: 形状 380"/>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2" name="任意多边形: 形状 381"/>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3" name="任意多边形: 形状 382"/>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4" name="任意多边形: 形状 383"/>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5" name="任意多边形: 形状 384"/>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6" name="任意多边形: 形状 385"/>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7" name="任意多边形: 形状 386"/>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8" name="任意多边形: 形状 387"/>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9" name="任意多边形: 形状 388"/>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0" name="任意多边形: 形状 389"/>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1" name="任意多边形: 形状 390"/>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2" name="任意多边形: 形状 391"/>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3" name="任意多边形: 形状 392"/>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4" name="任意多边形: 形状 393"/>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5" name="任意多边形: 形状 394"/>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6" name="任意多边形: 形状 395"/>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7" name="任意多边形: 形状 396"/>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8" name="任意多边形: 形状 397"/>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9" name="任意多边形: 形状 398"/>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0" name="任意多边形: 形状 399"/>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1" name="任意多边形: 形状 400"/>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2" name="任意多边形: 形状 401"/>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3" name="任意多边形: 形状 402"/>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4" name="任意多边形: 形状 403"/>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5" name="任意多边形: 形状 404"/>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6" name="任意多边形: 形状 405"/>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7" name="任意多边形: 形状 406"/>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8" name="任意多边形: 形状 407"/>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9" name="任意多边形: 形状 408"/>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0" name="任意多边形: 形状 409"/>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1" name="任意多边形: 形状 410"/>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2" name="任意多边形: 形状 411"/>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3" name="任意多边形: 形状 412"/>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4" name="任意多边形: 形状 413"/>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5" name="任意多边形: 形状 414"/>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6" name="任意多边形: 形状 415"/>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7" name="任意多边形: 形状 416"/>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8" name="任意多边形: 形状 417"/>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9" name="任意多边形: 形状 418"/>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0" name="任意多边形: 形状 419"/>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1" name="任意多边形: 形状 420"/>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2" name="任意多边形: 形状 421"/>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3" name="任意多边形: 形状 422"/>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4" name="任意多边形: 形状 423"/>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5" name="任意多边形: 形状 424"/>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6" name="任意多边形: 形状 425"/>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7" name="任意多边形: 形状 426"/>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8" name="任意多边形: 形状 427"/>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9" name="任意多边形: 形状 428"/>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0" name="任意多边形: 形状 429"/>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1" name="任意多边形: 形状 430"/>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2" name="任意多边形: 形状 431"/>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3" name="任意多边形: 形状 432"/>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4" name="任意多边形: 形状 433"/>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5" name="任意多边形: 形状 434"/>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6" name="任意多边形: 形状 435"/>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7" name="任意多边形: 形状 436"/>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8" name="任意多边形: 形状 437"/>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9" name="任意多边形: 形状 438"/>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0" name="任意多边形: 形状 439"/>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1" name="任意多边形: 形状 440"/>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2" name="任意多边形: 形状 441"/>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3" name="任意多边形: 形状 442"/>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4" name="任意多边形: 形状 443"/>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5" name="任意多边形: 形状 444"/>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6" name="任意多边形: 形状 445"/>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7" name="任意多边形: 形状 446"/>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8" name="任意多边形: 形状 447"/>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9" name="任意多边形: 形状 448"/>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0" name="任意多边形: 形状 449"/>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1" name="任意多边形: 形状 450"/>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2" name="任意多边形: 形状 451"/>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3" name="任意多边形: 形状 452"/>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4" name="任意多边形: 形状 453"/>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5" name="任意多边形: 形状 454"/>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6" name="任意多边形: 形状 455"/>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7" name="任意多边形: 形状 456"/>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8" name="任意多边形: 形状 457"/>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9" name="任意多边形: 形状 458"/>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0" name="任意多边形: 形状 459"/>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1" name="任意多边形: 形状 460"/>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2" name="任意多边形: 形状 461"/>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3" name="任意多边形: 形状 462"/>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4" name="任意多边形: 形状 463"/>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5" name="任意多边形: 形状 464"/>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6" name="任意多边形: 形状 465"/>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7" name="任意多边形: 形状 466"/>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8" name="任意多边形: 形状 467"/>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9" name="任意多边形: 形状 468"/>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0" name="任意多边形: 形状 469"/>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1" name="任意多边形: 形状 470"/>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2" name="任意多边形: 形状 471"/>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3" name="任意多边形: 形状 472"/>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4" name="任意多边形: 形状 473"/>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5" name="任意多边形: 形状 474"/>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6" name="任意多边形: 形状 475"/>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7" name="任意多边形: 形状 476"/>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8" name="任意多边形: 形状 477"/>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9" name="任意多边形: 形状 478"/>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0" name="任意多边形: 形状 479"/>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1" name="任意多边形: 形状 480"/>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2" name="任意多边形: 形状 481"/>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3" name="任意多边形: 形状 482"/>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4" name="任意多边形: 形状 483"/>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5" name="任意多边形: 形状 484"/>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6" name="任意多边形: 形状 485"/>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7" name="任意多边形: 形状 486"/>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8" name="任意多边形: 形状 487"/>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9" name="任意多边形: 形状 488"/>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0" name="任意多边形: 形状 489"/>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1" name="任意多边形: 形状 490"/>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2" name="任意多边形: 形状 491"/>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3" name="任意多边形: 形状 492"/>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4" name="任意多边形: 形状 493"/>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5" name="任意多边形: 形状 494"/>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6" name="任意多边形: 形状 495"/>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7" name="任意多边形: 形状 496"/>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8" name="任意多边形: 形状 497"/>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9" name="任意多边形: 形状 498"/>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0" name="任意多边形: 形状 499"/>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1" name="任意多边形: 形状 500"/>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2" name="任意多边形: 形状 501"/>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3" name="任意多边形: 形状 502"/>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4" name="任意多边形: 形状 503"/>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5" name="任意多边形: 形状 504"/>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6" name="任意多边形: 形状 505"/>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7" name="任意多边形: 形状 506"/>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8" name="任意多边形: 形状 507"/>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9" name="任意多边形: 形状 508"/>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0" name="任意多边形: 形状 509"/>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1" name="任意多边形: 形状 510"/>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2" name="任意多边形: 形状 511"/>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3" name="任意多边形: 形状 512"/>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4" name="任意多边形: 形状 513"/>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5" name="任意多边形: 形状 514"/>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6" name="任意多边形: 形状 515"/>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7" name="任意多边形: 形状 516"/>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8" name="任意多边形: 形状 517"/>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9" name="任意多边形: 形状 518"/>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0" name="任意多边形: 形状 519"/>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1" name="任意多边形: 形状 520"/>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2" name="任意多边形: 形状 521"/>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3" name="任意多边形: 形状 522"/>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4" name="任意多边形: 形状 523"/>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5" name="任意多边形: 形状 524"/>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6" name="任意多边形: 形状 525"/>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7" name="任意多边形: 形状 526"/>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8" name="任意多边形: 形状 527"/>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9" name="任意多边形: 形状 528"/>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0" name="任意多边形: 形状 529"/>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1" name="任意多边形: 形状 530"/>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2" name="任意多边形: 形状 531"/>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3" name="任意多边形: 形状 532"/>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4" name="任意多边形: 形状 533"/>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5" name="任意多边形: 形状 534"/>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6" name="任意多边形: 形状 535"/>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7" name="任意多边形: 形状 536"/>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8" name="任意多边形: 形状 537"/>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9" name="任意多边形: 形状 538"/>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0" name="任意多边形: 形状 539"/>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1" name="任意多边形: 形状 540"/>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2" name="任意多边形: 形状 541"/>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3" name="任意多边形: 形状 542"/>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4" name="任意多边形: 形状 543"/>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5" name="任意多边形: 形状 544"/>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6" name="任意多边形: 形状 545"/>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7" name="任意多边形: 形状 546"/>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8" name="任意多边形: 形状 547"/>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9" name="任意多边形: 形状 548"/>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0" name="任意多边形: 形状 549"/>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1" name="任意多边形: 形状 550"/>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2" name="任意多边形: 形状 551"/>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3" name="任意多边形: 形状 552"/>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4" name="任意多边形: 形状 553"/>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5" name="任意多边形: 形状 554"/>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6" name="任意多边形: 形状 555"/>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7" name="任意多边形: 形状 556"/>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8" name="任意多边形: 形状 557"/>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9" name="任意多边形: 形状 558"/>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0" name="任意多边形: 形状 559"/>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1" name="任意多边形: 形状 560"/>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2" name="任意多边形: 形状 561"/>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3" name="任意多边形: 形状 562"/>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4" name="任意多边形: 形状 563"/>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5" name="任意多边形: 形状 564"/>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6" name="任意多边形: 形状 565"/>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7" name="任意多边形: 形状 566"/>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8" name="任意多边形: 形状 567"/>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9" name="任意多边形: 形状 568"/>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0" name="任意多边形: 形状 569"/>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1" name="任意多边形: 形状 570"/>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2" name="任意多边形: 形状 571"/>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3" name="任意多边形: 形状 572"/>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4" name="任意多边形: 形状 573"/>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5" name="任意多边形: 形状 574"/>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6" name="任意多边形: 形状 575"/>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7" name="任意多边形: 形状 576"/>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8" name="任意多边形: 形状 577"/>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9" name="任意多边形: 形状 578"/>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0" name="任意多边形: 形状 579"/>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1" name="任意多边形: 形状 580"/>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2" name="任意多边形: 形状 581"/>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3" name="任意多边形: 形状 582"/>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4" name="任意多边形: 形状 583"/>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5" name="任意多边形: 形状 584"/>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6" name="任意多边形: 形状 585"/>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7" name="任意多边形: 形状 586"/>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8" name="任意多边形: 形状 587"/>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9" name="任意多边形: 形状 588"/>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0" name="任意多边形: 形状 589"/>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1" name="任意多边形: 形状 590"/>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2" name="任意多边形: 形状 591"/>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3" name="任意多边形: 形状 592"/>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4" name="任意多边形: 形状 593"/>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5" name="任意多边形: 形状 594"/>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6" name="任意多边形: 形状 595"/>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7" name="任意多边形: 形状 596"/>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8" name="任意多边形: 形状 597"/>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9" name="任意多边形: 形状 598"/>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0" name="任意多边形: 形状 599"/>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1" name="任意多边形: 形状 600"/>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2" name="任意多边形: 形状 601"/>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3" name="任意多边形: 形状 602"/>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4" name="任意多边形: 形状 603"/>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5" name="任意多边形: 形状 604"/>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6" name="任意多边形: 形状 605"/>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7" name="任意多边形: 形状 606"/>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8" name="任意多边形: 形状 607"/>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9" name="任意多边形: 形状 608"/>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0" name="任意多边形: 形状 609"/>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1" name="任意多边形: 形状 610"/>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2" name="任意多边形: 形状 611"/>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3" name="任意多边形: 形状 612"/>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4" name="任意多边形: 形状 613"/>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5" name="任意多边形: 形状 614"/>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6" name="任意多边形: 形状 615"/>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7" name="任意多边形: 形状 616"/>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8" name="任意多边形: 形状 617"/>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9" name="任意多边形: 形状 618"/>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0" name="任意多边形: 形状 619"/>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1" name="任意多边形: 形状 620"/>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2" name="任意多边形: 形状 621"/>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3" name="任意多边形: 形状 622"/>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4" name="任意多边形: 形状 623"/>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5" name="任意多边形: 形状 624"/>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6" name="任意多边形: 形状 625"/>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7" name="任意多边形: 形状 626"/>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8" name="任意多边形: 形状 627"/>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9" name="任意多边形: 形状 628"/>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0" name="任意多边形: 形状 629"/>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1" name="任意多边形: 形状 630"/>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2" name="任意多边形: 形状 631"/>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3" name="任意多边形: 形状 632"/>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4" name="任意多边形: 形状 633"/>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5" name="任意多边形: 形状 634"/>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6" name="任意多边形: 形状 635"/>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7" name="任意多边形: 形状 636"/>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8" name="任意多边形: 形状 637"/>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9" name="任意多边形: 形状 638"/>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0" name="任意多边形: 形状 639"/>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1" name="任意多边形: 形状 640"/>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2" name="任意多边形: 形状 641"/>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3" name="任意多边形: 形状 642"/>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4" name="任意多边形: 形状 643"/>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5" name="任意多边形: 形状 644"/>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6" name="任意多边形: 形状 645"/>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7" name="任意多边形: 形状 646"/>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8" name="任意多边形: 形状 647"/>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9" name="任意多边形: 形状 648"/>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0" name="任意多边形: 形状 649"/>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1" name="任意多边形: 形状 650"/>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2" name="任意多边形: 形状 651"/>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3" name="任意多边形: 形状 652"/>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4" name="任意多边形: 形状 653"/>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5" name="任意多边形: 形状 654"/>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6" name="任意多边形: 形状 655"/>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7" name="任意多边形: 形状 656"/>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8" name="任意多边形: 形状 657"/>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9" name="任意多边形: 形状 658"/>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0" name="任意多边形: 形状 659"/>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1" name="任意多边形: 形状 660"/>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2" name="任意多边形: 形状 661"/>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3" name="任意多边形: 形状 662"/>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4" name="任意多边形: 形状 663"/>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5" name="任意多边形: 形状 664"/>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6" name="任意多边形: 形状 665"/>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7" name="任意多边形: 形状 666"/>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8" name="任意多边形: 形状 667"/>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9" name="任意多边形: 形状 668"/>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0" name="任意多边形: 形状 669"/>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1" name="任意多边形: 形状 670"/>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2" name="任意多边形: 形状 671"/>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3" name="任意多边形: 形状 672"/>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4" name="任意多边形: 形状 673"/>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5" name="任意多边形: 形状 674"/>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6" name="任意多边形: 形状 675"/>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7" name="任意多边形: 形状 676"/>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8" name="任意多边形: 形状 677"/>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9" name="任意多边形: 形状 678"/>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0" name="任意多边形: 形状 679"/>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1" name="任意多边形: 形状 680"/>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2" name="任意多边形: 形状 681"/>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3" name="任意多边形: 形状 682"/>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4" name="任意多边形: 形状 683"/>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5" name="任意多边形: 形状 684"/>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6" name="任意多边形: 形状 685"/>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7" name="任意多边形: 形状 686"/>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8" name="任意多边形: 形状 687"/>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9" name="任意多边形: 形状 688"/>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0" name="任意多边形: 形状 689"/>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1" name="任意多边形: 形状 690"/>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2" name="任意多边形: 形状 691"/>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3" name="任意多边形: 形状 692"/>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4" name="任意多边形: 形状 693"/>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5" name="任意多边形: 形状 694"/>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6" name="任意多边形: 形状 695"/>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7" name="任意多边形: 形状 696"/>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8" name="任意多边形: 形状 697"/>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9" name="任意多边形: 形状 698"/>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0" name="任意多边形: 形状 699"/>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1" name="任意多边形: 形状 700"/>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2" name="任意多边形: 形状 701"/>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3" name="任意多边形: 形状 702"/>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4" name="任意多边形: 形状 703"/>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5" name="任意多边形: 形状 704"/>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6" name="任意多边形: 形状 705"/>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7" name="任意多边形: 形状 706"/>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8" name="任意多边形: 形状 707"/>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9" name="任意多边形: 形状 708"/>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0" name="任意多边形: 形状 709"/>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1" name="任意多边形: 形状 710"/>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2" name="任意多边形: 形状 711"/>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3" name="任意多边形: 形状 712"/>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4" name="任意多边形: 形状 713"/>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5" name="任意多边形: 形状 714"/>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6" name="任意多边形: 形状 715"/>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7" name="任意多边形: 形状 716"/>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8" name="任意多边形: 形状 717"/>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9" name="任意多边形: 形状 718"/>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0" name="任意多边形: 形状 719"/>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1" name="任意多边形: 形状 720"/>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2" name="任意多边形: 形状 721"/>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3" name="任意多边形: 形状 722"/>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4" name="任意多边形: 形状 723"/>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5" name="任意多边形: 形状 724"/>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6" name="任意多边形: 形状 725"/>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7" name="任意多边形: 形状 726"/>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8" name="任意多边形: 形状 727"/>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9" name="任意多边形: 形状 728"/>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0" name="任意多边形: 形状 729"/>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1" name="任意多边形: 形状 730"/>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2" name="任意多边形: 形状 731"/>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3" name="任意多边形: 形状 732"/>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4" name="任意多边形: 形状 733"/>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5" name="任意多边形: 形状 734"/>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6" name="任意多边形: 形状 735"/>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7" name="任意多边形: 形状 736"/>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8" name="任意多边形: 形状 737"/>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9" name="任意多边形: 形状 738"/>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0" name="任意多边形: 形状 739"/>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1" name="任意多边形: 形状 740"/>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2" name="任意多边形: 形状 741"/>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3" name="任意多边形: 形状 742"/>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4" name="任意多边形: 形状 743"/>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5" name="任意多边形: 形状 744"/>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6" name="任意多边形: 形状 745"/>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7" name="任意多边形: 形状 746"/>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8" name="任意多边形: 形状 747"/>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9" name="任意多边形: 形状 748"/>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0" name="任意多边形: 形状 749"/>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1" name="任意多边形: 形状 750"/>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2" name="任意多边形: 形状 751"/>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3" name="任意多边形: 形状 752"/>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4" name="任意多边形: 形状 753"/>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5" name="任意多边形: 形状 754"/>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6" name="任意多边形: 形状 755"/>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7" name="任意多边形: 形状 756"/>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8" name="任意多边形: 形状 757"/>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9" name="任意多边形: 形状 758"/>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0" name="任意多边形: 形状 759"/>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1" name="任意多边形: 形状 760"/>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2" name="任意多边形: 形状 761"/>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3" name="任意多边形: 形状 762"/>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4" name="任意多边形: 形状 763"/>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5" name="任意多边形: 形状 764"/>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6" name="任意多边形: 形状 765"/>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7" name="任意多边形: 形状 766"/>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8" name="任意多边形: 形状 767"/>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9" name="任意多边形: 形状 768"/>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0" name="任意多边形: 形状 769"/>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1" name="任意多边形: 形状 770"/>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2" name="任意多边形: 形状 771"/>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3" name="任意多边形: 形状 772"/>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4" name="任意多边形: 形状 773"/>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5" name="任意多边形: 形状 774"/>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6" name="任意多边形: 形状 775"/>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7" name="任意多边形: 形状 776"/>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8" name="任意多边形: 形状 777"/>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9" name="任意多边形: 形状 778"/>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0" name="任意多边形: 形状 779"/>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1" name="任意多边形: 形状 780"/>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2" name="任意多边形: 形状 781"/>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3" name="任意多边形: 形状 782"/>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4" name="任意多边形: 形状 783"/>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5" name="任意多边形: 形状 784"/>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6" name="任意多边形: 形状 785"/>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7" name="任意多边形: 形状 786"/>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8" name="任意多边形: 形状 787"/>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9" name="任意多边形: 形状 788"/>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0" name="任意多边形: 形状 789"/>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1" name="任意多边形: 形状 790"/>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2" name="任意多边形: 形状 791"/>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3" name="任意多边形: 形状 792"/>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4" name="任意多边形: 形状 793"/>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5" name="任意多边形: 形状 794"/>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6" name="任意多边形: 形状 795"/>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7" name="任意多边形: 形状 796"/>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8" name="任意多边形: 形状 797"/>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9" name="任意多边形: 形状 798"/>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0" name="任意多边形: 形状 799"/>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1" name="任意多边形: 形状 800"/>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2" name="任意多边形: 形状 801"/>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3" name="任意多边形: 形状 802"/>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4" name="任意多边形: 形状 803"/>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5" name="任意多边形: 形状 804"/>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6" name="任意多边形: 形状 805"/>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7" name="任意多边形: 形状 806"/>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8" name="任意多边形: 形状 807"/>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9" name="任意多边形: 形状 808"/>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0" name="任意多边形: 形状 809"/>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1" name="任意多边形: 形状 810"/>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2" name="任意多边形: 形状 811"/>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3" name="任意多边形: 形状 812"/>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4" name="任意多边形: 形状 813"/>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5" name="任意多边形: 形状 814"/>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6" name="任意多边形: 形状 815"/>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7" name="任意多边形: 形状 816"/>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8" name="任意多边形: 形状 817"/>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9" name="任意多边形: 形状 818"/>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 name="任意多边形: 形状 819"/>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1" name="任意多边形: 形状 820"/>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2" name="任意多边形: 形状 821"/>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3" name="任意多边形: 形状 822"/>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4" name="任意多边形: 形状 823"/>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5" name="任意多边形: 形状 824"/>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6" name="任意多边形: 形状 825"/>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7" name="任意多边形: 形状 826"/>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8" name="任意多边形: 形状 827"/>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9" name="任意多边形: 形状 828"/>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0" name="任意多边形: 形状 829"/>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1" name="任意多边形: 形状 830"/>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2" name="任意多边形: 形状 831"/>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3" name="任意多边形: 形状 832"/>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4" name="任意多边形: 形状 833"/>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5" name="任意多边形: 形状 834"/>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6" name="任意多边形: 形状 835"/>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7" name="任意多边形: 形状 836"/>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8" name="任意多边形: 形状 837"/>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9" name="任意多边形: 形状 838"/>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0" name="任意多边形: 形状 839"/>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1" name="任意多边形: 形状 840"/>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2" name="任意多边形: 形状 841"/>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3" name="任意多边形: 形状 842"/>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4" name="任意多边形: 形状 843"/>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5" name="任意多边形: 形状 844"/>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6" name="任意多边形: 形状 845"/>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7" name="任意多边形: 形状 846"/>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8" name="任意多边形: 形状 847"/>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9" name="任意多边形: 形状 848"/>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0" name="任意多边形: 形状 849"/>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1" name="任意多边形: 形状 850"/>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2" name="任意多边形: 形状 851"/>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3" name="任意多边形: 形状 852"/>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4" name="任意多边形: 形状 853"/>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5" name="任意多边形: 形状 854"/>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6" name="任意多边形: 形状 855"/>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7" name="任意多边形: 形状 856"/>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8" name="任意多边形: 形状 857"/>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9" name="任意多边形: 形状 858"/>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0" name="任意多边形: 形状 859"/>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1" name="任意多边形: 形状 860"/>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2" name="任意多边形: 形状 861"/>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3" name="任意多边形: 形状 862"/>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4" name="任意多边形: 形状 863"/>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5" name="任意多边形: 形状 864"/>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6" name="任意多边形: 形状 865"/>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7" name="任意多边形: 形状 866"/>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8" name="任意多边形: 形状 867"/>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9" name="任意多边形: 形状 868"/>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0" name="任意多边形: 形状 869"/>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1" name="任意多边形: 形状 870"/>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2" name="任意多边形: 形状 871"/>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3" name="任意多边形: 形状 872"/>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4" name="任意多边形: 形状 873"/>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5" name="任意多边形: 形状 874"/>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6" name="任意多边形: 形状 875"/>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7" name="任意多边形: 形状 876"/>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8" name="任意多边形: 形状 877"/>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9" name="任意多边形: 形状 878"/>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0" name="任意多边形: 形状 879"/>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1" name="任意多边形: 形状 880"/>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2" name="任意多边形: 形状 881"/>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3" name="任意多边形: 形状 882"/>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4" name="任意多边形: 形状 883"/>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5" name="任意多边形: 形状 884"/>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6" name="任意多边形: 形状 885"/>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7" name="任意多边形: 形状 886"/>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8" name="任意多边形: 形状 887"/>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9" name="任意多边形: 形状 888"/>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0" name="任意多边形: 形状 889"/>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1" name="任意多边形: 形状 890"/>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2" name="任意多边形: 形状 891"/>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3" name="任意多边形: 形状 892"/>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4" name="任意多边形: 形状 893"/>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5" name="任意多边形: 形状 894"/>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6" name="任意多边形: 形状 895"/>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7" name="任意多边形: 形状 896"/>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8" name="任意多边形: 形状 897"/>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9" name="任意多边形: 形状 898"/>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0" name="任意多边形: 形状 899"/>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1" name="任意多边形: 形状 900"/>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2" name="任意多边形: 形状 901"/>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3" name="任意多边形: 形状 902"/>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4" name="任意多边形: 形状 903"/>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5" name="任意多边形: 形状 904"/>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6" name="任意多边形: 形状 905"/>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7" name="任意多边形: 形状 906"/>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8" name="任意多边形: 形状 907"/>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9" name="任意多边形: 形状 908"/>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0" name="任意多边形: 形状 909"/>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1" name="任意多边形: 形状 910"/>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2" name="任意多边形: 形状 911"/>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3" name="任意多边形: 形状 912"/>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4" name="任意多边形: 形状 913"/>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5" name="任意多边形: 形状 914"/>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6" name="任意多边形: 形状 915"/>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7" name="任意多边形: 形状 916"/>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8" name="任意多边形: 形状 917"/>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9" name="任意多边形: 形状 918"/>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0" name="任意多边形: 形状 919"/>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1" name="任意多边形: 形状 920"/>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2" name="任意多边形: 形状 921"/>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3" name="任意多边形: 形状 922"/>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4" name="任意多边形: 形状 923"/>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5" name="任意多边形: 形状 924"/>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6" name="任意多边形: 形状 925"/>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7" name="任意多边形: 形状 926"/>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8" name="任意多边形: 形状 927"/>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9" name="任意多边形: 形状 928"/>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0" name="任意多边形: 形状 929"/>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1" name="任意多边形: 形状 930"/>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2" name="任意多边形: 形状 931"/>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3" name="任意多边形: 形状 932"/>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4" name="任意多边形: 形状 933"/>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5" name="任意多边形: 形状 934"/>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6" name="任意多边形: 形状 935"/>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7" name="任意多边形: 形状 936"/>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8" name="任意多边形: 形状 937"/>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9" name="任意多边形: 形状 938"/>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0" name="任意多边形: 形状 939"/>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1" name="任意多边形: 形状 940"/>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2" name="任意多边形: 形状 941"/>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3" name="任意多边形: 形状 942"/>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4" name="任意多边形: 形状 943"/>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5" name="任意多边形: 形状 944"/>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6" name="任意多边形: 形状 945"/>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7" name="任意多边形: 形状 946"/>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8" name="任意多边形: 形状 947"/>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9" name="任意多边形: 形状 948"/>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0" name="任意多边形: 形状 949"/>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1" name="任意多边形: 形状 950"/>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2" name="任意多边形: 形状 951"/>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3" name="任意多边形: 形状 952"/>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4" name="任意多边形: 形状 953"/>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5" name="任意多边形: 形状 954"/>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6" name="任意多边形: 形状 955"/>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7" name="任意多边形: 形状 956"/>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8" name="任意多边形: 形状 957"/>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9" name="任意多边形: 形状 958"/>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0" name="任意多边形: 形状 959"/>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1" name="任意多边形: 形状 960"/>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2" name="任意多边形: 形状 961"/>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3" name="任意多边形: 形状 962"/>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4" name="任意多边形: 形状 963"/>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5" name="任意多边形: 形状 964"/>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6" name="任意多边形: 形状 965"/>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7" name="任意多边形: 形状 966"/>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8" name="任意多边形: 形状 967"/>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9" name="任意多边形: 形状 968"/>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0" name="任意多边形: 形状 969"/>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1" name="任意多边形: 形状 970"/>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2" name="任意多边形: 形状 971"/>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3" name="任意多边形: 形状 972"/>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4" name="任意多边形: 形状 973"/>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5" name="任意多边形: 形状 974"/>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6" name="任意多边形: 形状 975"/>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7" name="任意多边形: 形状 976"/>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8" name="任意多边形: 形状 977"/>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9" name="任意多边形: 形状 978"/>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0" name="任意多边形: 形状 979"/>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1" name="任意多边形: 形状 980"/>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2" name="任意多边形: 形状 981"/>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3" name="任意多边形: 形状 982"/>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4" name="任意多边形: 形状 983"/>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5" name="任意多边形: 形状 984"/>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6" name="任意多边形: 形状 985"/>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7" name="任意多边形: 形状 986"/>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8" name="任意多边形: 形状 987"/>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9" name="任意多边形: 形状 988"/>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0" name="任意多边形: 形状 989"/>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1" name="任意多边形: 形状 990"/>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2" name="任意多边形: 形状 991"/>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3" name="任意多边形: 形状 992"/>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4" name="任意多边形: 形状 993"/>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5" name="任意多边形: 形状 994"/>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6" name="任意多边形: 形状 995"/>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7" name="任意多边形: 形状 996"/>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8" name="任意多边形: 形状 997"/>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9" name="任意多边形: 形状 998"/>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0" name="任意多边形: 形状 999"/>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1" name="任意多边形: 形状 1000"/>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2" name="任意多边形: 形状 1001"/>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3" name="任意多边形: 形状 1002"/>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4" name="任意多边形: 形状 1003"/>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5" name="任意多边形: 形状 1004"/>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6" name="任意多边形: 形状 1005"/>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7" name="任意多边形: 形状 1006"/>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8" name="任意多边形: 形状 1007"/>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9" name="任意多边形: 形状 1008"/>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0" name="任意多边形: 形状 1009"/>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1" name="任意多边形: 形状 1010"/>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2" name="任意多边形: 形状 1011"/>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3" name="任意多边形: 形状 1012"/>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4" name="任意多边形: 形状 1013"/>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5" name="任意多边形: 形状 1014"/>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6" name="任意多边形: 形状 1015"/>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7" name="任意多边形: 形状 1016"/>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8" name="任意多边形: 形状 1017"/>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9" name="任意多边形: 形状 1018"/>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0" name="任意多边形: 形状 1019"/>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1" name="任意多边形: 形状 1020"/>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2" name="任意多边形: 形状 1021"/>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3" name="任意多边形: 形状 1022"/>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4" name="任意多边形: 形状 1023"/>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5" name="任意多边形: 形状 1024"/>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6" name="任意多边形: 形状 1025"/>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7" name="任意多边形: 形状 1026"/>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8" name="任意多边形: 形状 1027"/>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9" name="任意多边形: 形状 1028"/>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0" name="任意多边形: 形状 1029"/>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1" name="任意多边形: 形状 1030"/>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2" name="任意多边形: 形状 1031"/>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3" name="任意多边形: 形状 1032"/>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4" name="任意多边形: 形状 1033"/>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5" name="任意多边形: 形状 1034"/>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6" name="任意多边形: 形状 1035"/>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7" name="任意多边形: 形状 1036"/>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8" name="任意多边形: 形状 1037"/>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9" name="任意多边形: 形状 1038"/>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0" name="任意多边形: 形状 1039"/>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1" name="任意多边形: 形状 1040"/>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2" name="任意多边形: 形状 1041"/>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3" name="任意多边形: 形状 1042"/>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4" name="任意多边形: 形状 1043"/>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5" name="任意多边形: 形状 1044"/>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6" name="任意多边形: 形状 1045"/>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7" name="任意多边形: 形状 1046"/>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8" name="任意多边形: 形状 1047"/>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9" name="任意多边形: 形状 1048"/>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0" name="任意多边形: 形状 1049"/>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1" name="任意多边形: 形状 1050"/>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2" name="任意多边形: 形状 1051"/>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3" name="任意多边形: 形状 1052"/>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4" name="任意多边形: 形状 1053"/>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5" name="任意多边形: 形状 1054"/>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6" name="任意多边形: 形状 1055"/>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7" name="任意多边形: 形状 1056"/>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8" name="任意多边形: 形状 1057"/>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9" name="任意多边形: 形状 1058"/>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0" name="任意多边形: 形状 1059"/>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1" name="任意多边形: 形状 1060"/>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2" name="任意多边形: 形状 1061"/>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3" name="任意多边形: 形状 1062"/>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4" name="任意多边形: 形状 1063"/>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5" name="任意多边形: 形状 1064"/>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6" name="任意多边形: 形状 1065"/>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7" name="任意多边形: 形状 1066"/>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8" name="任意多边形: 形状 1067"/>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9" name="任意多边形: 形状 1068"/>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0" name="任意多边形: 形状 1069"/>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1" name="任意多边形: 形状 1070"/>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2" name="任意多边形: 形状 1071"/>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3" name="任意多边形: 形状 1072"/>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4" name="任意多边形: 形状 1073"/>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5" name="任意多边形: 形状 1074"/>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6" name="任意多边形: 形状 1075"/>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7" name="任意多边形: 形状 1076"/>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8" name="任意多边形: 形状 1077"/>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9" name="任意多边形: 形状 1078"/>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0" name="任意多边形: 形状 1079"/>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1" name="任意多边形: 形状 1080"/>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2" name="任意多边形: 形状 1081"/>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3" name="任意多边形: 形状 1082"/>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4" name="任意多边形: 形状 1083"/>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5" name="任意多边形: 形状 1084"/>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6" name="任意多边形: 形状 1085"/>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7" name="任意多边形: 形状 1086"/>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8" name="任意多边形: 形状 1087"/>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9" name="任意多边形: 形状 1088"/>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0" name="任意多边形: 形状 1089"/>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1" name="任意多边形: 形状 1090"/>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2" name="任意多边形: 形状 1091"/>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3" name="任意多边形: 形状 1092"/>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4" name="任意多边形: 形状 1093"/>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5" name="任意多边形: 形状 1094"/>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6" name="任意多边形: 形状 1095"/>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7" name="任意多边形: 形状 1096"/>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8" name="任意多边形: 形状 1097"/>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9" name="任意多边形: 形状 1098"/>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0" name="任意多边形: 形状 1099"/>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1" name="任意多边形: 形状 1100"/>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2" name="任意多边形: 形状 1101"/>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3" name="任意多边形: 形状 1102"/>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4" name="任意多边形: 形状 1103"/>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5" name="任意多边形: 形状 1104"/>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6" name="任意多边形: 形状 1105"/>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7" name="任意多边形: 形状 1106"/>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8" name="任意多边形: 形状 1107"/>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9" name="任意多边形: 形状 1108"/>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0" name="任意多边形: 形状 1109"/>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1" name="任意多边形: 形状 1110"/>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2" name="任意多边形: 形状 1111"/>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3" name="任意多边形: 形状 1112"/>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4" name="任意多边形: 形状 1113"/>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5" name="任意多边形: 形状 1114"/>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6" name="任意多边形: 形状 1115"/>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7" name="任意多边形: 形状 1116"/>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8" name="任意多边形: 形状 1117"/>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9" name="任意多边形: 形状 1118"/>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0" name="任意多边形: 形状 1119"/>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1" name="任意多边形: 形状 1120"/>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2" name="任意多边形: 形状 1121"/>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3" name="任意多边形: 形状 1122"/>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4" name="任意多边形: 形状 1123"/>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5" name="任意多边形: 形状 1124"/>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6" name="任意多边形: 形状 1125"/>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7" name="任意多边形: 形状 1126"/>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8" name="任意多边形: 形状 1127"/>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9" name="任意多边形: 形状 1128"/>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0" name="任意多边形: 形状 1129"/>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1" name="任意多边形: 形状 1130"/>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2" name="任意多边形: 形状 1131"/>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3" name="任意多边形: 形状 1132"/>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4" name="任意多边形: 形状 1133"/>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5" name="任意多边形: 形状 1134"/>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6" name="任意多边形: 形状 1135"/>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7" name="任意多边形: 形状 1136"/>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8" name="任意多边形: 形状 1137"/>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9" name="任意多边形: 形状 1138"/>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0" name="任意多边形: 形状 1139"/>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1" name="任意多边形: 形状 1140"/>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2" name="任意多边形: 形状 1141"/>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3" name="任意多边形: 形状 1142"/>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4" name="任意多边形: 形状 1143"/>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5" name="任意多边形: 形状 1144"/>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6" name="任意多边形: 形状 1145"/>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7" name="任意多边形: 形状 1146"/>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8" name="任意多边形: 形状 1147"/>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9" name="任意多边形: 形状 1148"/>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0" name="任意多边形: 形状 1149"/>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1" name="任意多边形: 形状 1150"/>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2" name="任意多边形: 形状 1151"/>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3" name="任意多边形: 形状 1152"/>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4" name="任意多边形: 形状 1153"/>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5" name="任意多边形: 形状 1154"/>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6" name="任意多边形: 形状 1155"/>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7" name="任意多边形: 形状 1156"/>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8" name="任意多边形: 形状 1157"/>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9" name="任意多边形: 形状 1158"/>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0" name="任意多边形: 形状 1159"/>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1" name="任意多边形: 形状 1160"/>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2" name="任意多边形: 形状 1161"/>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3" name="任意多边形: 形状 1162"/>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4" name="任意多边形: 形状 1163"/>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5" name="任意多边形: 形状 1164"/>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6" name="任意多边形: 形状 1165"/>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7" name="任意多边形: 形状 1166"/>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8" name="任意多边形: 形状 1167"/>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9" name="任意多边形: 形状 1168"/>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0" name="任意多边形: 形状 1169"/>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1" name="任意多边形: 形状 1170"/>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2" name="任意多边形: 形状 1171"/>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3" name="任意多边形: 形状 1172"/>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4" name="任意多边形: 形状 1173"/>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5" name="任意多边形: 形状 1174"/>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6" name="任意多边形: 形状 1175"/>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7" name="任意多边形: 形状 1176"/>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8" name="任意多边形: 形状 1177"/>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9" name="任意多边形: 形状 1178"/>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0" name="任意多边形: 形状 1179"/>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1" name="任意多边形: 形状 1180"/>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2" name="任意多边形: 形状 1181"/>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3" name="任意多边形: 形状 1182"/>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4" name="任意多边形: 形状 1183"/>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5" name="任意多边形: 形状 1184"/>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6" name="任意多边形: 形状 1185"/>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7" name="任意多边形: 形状 1186"/>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8" name="任意多边形: 形状 1187"/>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9" name="任意多边形: 形状 1188"/>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0" name="任意多边形: 形状 1189"/>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1" name="任意多边形: 形状 1190"/>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2" name="任意多边形: 形状 1191"/>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3" name="任意多边形: 形状 1192"/>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4" name="任意多边形: 形状 1193"/>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5" name="任意多边形: 形状 1194"/>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6" name="任意多边形: 形状 1195"/>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7" name="任意多边形: 形状 1196"/>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8" name="任意多边形: 形状 1197"/>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9" name="任意多边形: 形状 1198"/>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0" name="任意多边形: 形状 1199"/>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1" name="任意多边形: 形状 1200"/>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2" name="任意多边形: 形状 1201"/>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3" name="任意多边形: 形状 1202"/>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4" name="任意多边形: 形状 1203"/>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5" name="任意多边形: 形状 1204"/>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6" name="任意多边形: 形状 1205"/>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7" name="任意多边形: 形状 1206"/>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8" name="任意多边形: 形状 1207"/>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9" name="任意多边形: 形状 1208"/>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0" name="任意多边形: 形状 1209"/>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1" name="任意多边形: 形状 1210"/>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2" name="任意多边形: 形状 1211"/>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3" name="任意多边形: 形状 1212"/>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4" name="任意多边形: 形状 1213"/>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5" name="任意多边形: 形状 1214"/>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6" name="任意多边形: 形状 1215"/>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7" name="任意多边形: 形状 1216"/>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8" name="任意多边形: 形状 1217"/>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9" name="任意多边形: 形状 1218"/>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0" name="任意多边形: 形状 1219"/>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1" name="任意多边形: 形状 1220"/>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2" name="任意多边形: 形状 1221"/>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3" name="任意多边形: 形状 1222"/>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4" name="任意多边形: 形状 1223"/>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5" name="任意多边形: 形状 1224"/>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6" name="任意多边形: 形状 1225"/>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7" name="任意多边形: 形状 1226"/>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8" name="任意多边形: 形状 1227"/>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9" name="任意多边形: 形状 1228"/>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0" name="任意多边形: 形状 1229"/>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1" name="任意多边形: 形状 1230"/>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2" name="任意多边形: 形状 1231"/>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3" name="任意多边形: 形状 1232"/>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4" name="任意多边形: 形状 1233"/>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5" name="任意多边形: 形状 1234"/>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6" name="任意多边形: 形状 1235"/>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7" name="任意多边形: 形状 1236"/>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8" name="任意多边形: 形状 1237"/>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9" name="任意多边形: 形状 1238"/>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0" name="任意多边形: 形状 1239"/>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1" name="任意多边形: 形状 1240"/>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2" name="任意多边形: 形状 1241"/>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3" name="任意多边形: 形状 1242"/>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4" name="任意多边形: 形状 1243"/>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5" name="任意多边形: 形状 1244"/>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6" name="任意多边形: 形状 1245"/>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7" name="任意多边形: 形状 1246"/>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8" name="任意多边形: 形状 1247"/>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9" name="任意多边形: 形状 1248"/>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0" name="任意多边形: 形状 1249"/>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1" name="任意多边形: 形状 1250"/>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2" name="任意多边形: 形状 1251"/>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3" name="任意多边形: 形状 1252"/>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4" name="任意多边形: 形状 1253"/>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5" name="任意多边形: 形状 1254"/>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6" name="任意多边形: 形状 1255"/>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7" name="任意多边形: 形状 1256"/>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8" name="任意多边形: 形状 1257"/>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9" name="任意多边形: 形状 1258"/>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0" name="任意多边形: 形状 1259"/>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1" name="任意多边形: 形状 1260"/>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2" name="任意多边形: 形状 1261"/>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3" name="任意多边形: 形状 1262"/>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4" name="任意多边形: 形状 1263"/>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5" name="任意多边形: 形状 1264"/>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6" name="任意多边形: 形状 1265"/>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7" name="任意多边形: 形状 1266"/>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8" name="任意多边形: 形状 1267"/>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p:cNvSpPr>
            <a:spLocks noGrp="1"/>
          </p:cNvSpPr>
          <p:nvPr>
            <p:ph type="pic" sz="quarter" idx="10"/>
          </p:nvPr>
        </p:nvSpPr>
        <p:spPr>
          <a:xfrm>
            <a:off x="0" y="1338263"/>
            <a:ext cx="12190638" cy="3040062"/>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rot="5400000" flipH="1">
            <a:off x="9772064" y="49138"/>
            <a:ext cx="231871" cy="4608000"/>
            <a:chOff x="4399082" y="1624876"/>
            <a:chExt cx="231871" cy="3276600"/>
          </a:xfrm>
        </p:grpSpPr>
        <p:cxnSp>
          <p:nvCxnSpPr>
            <p:cNvPr id="142" name="直接连接符 141"/>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userDrawn="1"/>
        </p:nvGrpSpPr>
        <p:grpSpPr>
          <a:xfrm rot="5400000" flipV="1">
            <a:off x="8678349" y="2899493"/>
            <a:ext cx="231871" cy="4608000"/>
            <a:chOff x="4399082" y="1624876"/>
            <a:chExt cx="231871" cy="3276600"/>
          </a:xfrm>
        </p:grpSpPr>
        <p:cxnSp>
          <p:nvCxnSpPr>
            <p:cNvPr id="148" name="直接连接符 147"/>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p:cNvSpPr>
            <a:spLocks noGrp="1"/>
          </p:cNvSpPr>
          <p:nvPr>
            <p:ph type="pic" sz="quarter" idx="10"/>
          </p:nvPr>
        </p:nvSpPr>
        <p:spPr>
          <a:xfrm>
            <a:off x="791772" y="1398034"/>
            <a:ext cx="3769201" cy="2196000"/>
          </a:xfrm>
        </p:spPr>
        <p:txBody>
          <a:bodyPr/>
          <a:lstStyle/>
          <a:p>
            <a:endParaRPr lang="zh-CN" altLang="en-US"/>
          </a:p>
        </p:txBody>
      </p:sp>
      <p:sp>
        <p:nvSpPr>
          <p:cNvPr id="158" name="图片占位符 4"/>
          <p:cNvSpPr>
            <a:spLocks noGrp="1"/>
          </p:cNvSpPr>
          <p:nvPr>
            <p:ph type="pic" sz="quarter" idx="11"/>
          </p:nvPr>
        </p:nvSpPr>
        <p:spPr>
          <a:xfrm>
            <a:off x="7626366" y="3777228"/>
            <a:ext cx="3769201" cy="2196000"/>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157" name="矩形 156"/>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p:cNvSpPr>
            <a:spLocks noGrp="1"/>
          </p:cNvSpPr>
          <p:nvPr>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p:cNvSpPr>
            <a:spLocks noGrp="1"/>
          </p:cNvSpPr>
          <p:nvPr>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p:cNvSpPr>
            <a:spLocks noGrp="1"/>
          </p:cNvSpPr>
          <p:nvPr>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2" name="矩形 141"/>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0" name="矩形 149"/>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55" name="矩形 154"/>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60" name="图片占位符 4"/>
          <p:cNvSpPr>
            <a:spLocks noGrp="1"/>
          </p:cNvSpPr>
          <p:nvPr>
            <p:ph type="pic" sz="quarter" idx="10"/>
          </p:nvPr>
        </p:nvSpPr>
        <p:spPr>
          <a:xfrm>
            <a:off x="655346" y="1412647"/>
            <a:ext cx="2441650" cy="2448153"/>
          </a:xfrm>
        </p:spPr>
        <p:txBody>
          <a:bodyPr/>
          <a:lstStyle/>
          <a:p>
            <a:endParaRPr lang="zh-CN" altLang="en-US"/>
          </a:p>
        </p:txBody>
      </p:sp>
      <p:sp>
        <p:nvSpPr>
          <p:cNvPr id="161" name="图片占位符 4"/>
          <p:cNvSpPr>
            <a:spLocks noGrp="1"/>
          </p:cNvSpPr>
          <p:nvPr>
            <p:ph type="pic" sz="quarter" idx="11"/>
          </p:nvPr>
        </p:nvSpPr>
        <p:spPr>
          <a:xfrm>
            <a:off x="3468270" y="1412647"/>
            <a:ext cx="2441650" cy="2448153"/>
          </a:xfrm>
        </p:spPr>
        <p:txBody>
          <a:bodyPr/>
          <a:lstStyle/>
          <a:p>
            <a:endParaRPr lang="zh-CN" altLang="en-US"/>
          </a:p>
        </p:txBody>
      </p:sp>
      <p:sp>
        <p:nvSpPr>
          <p:cNvPr id="162" name="图片占位符 4"/>
          <p:cNvSpPr>
            <a:spLocks noGrp="1"/>
          </p:cNvSpPr>
          <p:nvPr>
            <p:ph type="pic" sz="quarter" idx="12"/>
          </p:nvPr>
        </p:nvSpPr>
        <p:spPr>
          <a:xfrm>
            <a:off x="6284346" y="1412647"/>
            <a:ext cx="2441650" cy="2448153"/>
          </a:xfrm>
        </p:spPr>
        <p:txBody>
          <a:bodyPr/>
          <a:lstStyle/>
          <a:p>
            <a:endParaRPr lang="zh-CN" altLang="en-US"/>
          </a:p>
        </p:txBody>
      </p:sp>
      <p:sp>
        <p:nvSpPr>
          <p:cNvPr id="163" name="图片占位符 4"/>
          <p:cNvSpPr>
            <a:spLocks noGrp="1"/>
          </p:cNvSpPr>
          <p:nvPr>
            <p:ph type="pic" sz="quarter" idx="13"/>
          </p:nvPr>
        </p:nvSpPr>
        <p:spPr>
          <a:xfrm>
            <a:off x="9099041" y="1412647"/>
            <a:ext cx="2441650" cy="2448153"/>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p:cNvSpPr>
            <a:spLocks noGrp="1"/>
          </p:cNvSpPr>
          <p:nvPr>
            <p:ph type="pic" sz="quarter" idx="10"/>
          </p:nvPr>
        </p:nvSpPr>
        <p:spPr>
          <a:xfrm>
            <a:off x="953944" y="2263775"/>
            <a:ext cx="3199540" cy="1799976"/>
          </a:xfrm>
        </p:spPr>
        <p:txBody>
          <a:bodyPr/>
          <a:lstStyle/>
          <a:p>
            <a:endParaRPr lang="zh-CN" altLang="en-US"/>
          </a:p>
        </p:txBody>
      </p:sp>
      <p:sp>
        <p:nvSpPr>
          <p:cNvPr id="161" name="图片占位符 4"/>
          <p:cNvSpPr>
            <a:spLocks noGrp="1"/>
          </p:cNvSpPr>
          <p:nvPr>
            <p:ph type="pic" sz="quarter" idx="11"/>
          </p:nvPr>
        </p:nvSpPr>
        <p:spPr>
          <a:xfrm>
            <a:off x="4496230" y="2263775"/>
            <a:ext cx="3199540" cy="1799976"/>
          </a:xfrm>
        </p:spPr>
        <p:txBody>
          <a:bodyPr/>
          <a:lstStyle/>
          <a:p>
            <a:endParaRPr lang="zh-CN" altLang="en-US"/>
          </a:p>
        </p:txBody>
      </p:sp>
      <p:sp>
        <p:nvSpPr>
          <p:cNvPr id="162" name="图片占位符 4"/>
          <p:cNvSpPr>
            <a:spLocks noGrp="1"/>
          </p:cNvSpPr>
          <p:nvPr>
            <p:ph type="pic" sz="quarter" idx="12"/>
          </p:nvPr>
        </p:nvSpPr>
        <p:spPr>
          <a:xfrm>
            <a:off x="8038516" y="2263775"/>
            <a:ext cx="3199540" cy="1799976"/>
          </a:xfrm>
        </p:spPr>
        <p:txBody>
          <a:bodyPr/>
          <a:lstStyle/>
          <a:p>
            <a:endParaRPr lang="zh-CN" altLang="en-US"/>
          </a:p>
        </p:txBody>
      </p:sp>
      <p:sp>
        <p:nvSpPr>
          <p:cNvPr id="163" name="图片占位符 4"/>
          <p:cNvSpPr>
            <a:spLocks noGrp="1"/>
          </p:cNvSpPr>
          <p:nvPr>
            <p:ph type="pic" sz="quarter" idx="13"/>
          </p:nvPr>
        </p:nvSpPr>
        <p:spPr>
          <a:xfrm>
            <a:off x="953944" y="4195049"/>
            <a:ext cx="3199540" cy="1799976"/>
          </a:xfrm>
        </p:spPr>
        <p:txBody>
          <a:bodyPr/>
          <a:lstStyle/>
          <a:p>
            <a:endParaRPr lang="zh-CN" altLang="en-US"/>
          </a:p>
        </p:txBody>
      </p:sp>
      <p:sp>
        <p:nvSpPr>
          <p:cNvPr id="164" name="图片占位符 4"/>
          <p:cNvSpPr>
            <a:spLocks noGrp="1"/>
          </p:cNvSpPr>
          <p:nvPr>
            <p:ph type="pic" sz="quarter" idx="14"/>
          </p:nvPr>
        </p:nvSpPr>
        <p:spPr>
          <a:xfrm>
            <a:off x="4496230" y="4195049"/>
            <a:ext cx="3199540" cy="1799976"/>
          </a:xfrm>
        </p:spPr>
        <p:txBody>
          <a:bodyPr/>
          <a:lstStyle/>
          <a:p>
            <a:endParaRPr lang="zh-CN" altLang="en-US"/>
          </a:p>
        </p:txBody>
      </p:sp>
      <p:sp>
        <p:nvSpPr>
          <p:cNvPr id="165" name="图片占位符 4"/>
          <p:cNvSpPr>
            <a:spLocks noGrp="1"/>
          </p:cNvSpPr>
          <p:nvPr>
            <p:ph type="pic" sz="quarter" idx="15"/>
          </p:nvPr>
        </p:nvSpPr>
        <p:spPr>
          <a:xfrm>
            <a:off x="8038516" y="4195049"/>
            <a:ext cx="3199540" cy="1799976"/>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p:cNvSpPr/>
          <p:nvPr userDrawn="1"/>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7" name="矩形 146"/>
          <p:cNvSpPr/>
          <p:nvPr userDrawn="1"/>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8" name="矩形 147"/>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p:cNvSpPr>
            <a:spLocks noGrp="1"/>
          </p:cNvSpPr>
          <p:nvPr>
            <p:ph type="pic" sz="quarter" idx="16"/>
          </p:nvPr>
        </p:nvSpPr>
        <p:spPr>
          <a:xfrm>
            <a:off x="6062127" y="972504"/>
            <a:ext cx="1690656" cy="1690867"/>
          </a:xfrm>
        </p:spPr>
        <p:txBody>
          <a:bodyPr/>
          <a:lstStyle/>
          <a:p>
            <a:endParaRPr lang="zh-CN" altLang="en-US"/>
          </a:p>
        </p:txBody>
      </p:sp>
      <p:sp>
        <p:nvSpPr>
          <p:cNvPr id="168" name="图片占位符 4"/>
          <p:cNvSpPr>
            <a:spLocks noGrp="1"/>
          </p:cNvSpPr>
          <p:nvPr>
            <p:ph type="pic" sz="quarter" idx="17"/>
          </p:nvPr>
        </p:nvSpPr>
        <p:spPr>
          <a:xfrm>
            <a:off x="7893131" y="972504"/>
            <a:ext cx="1690656" cy="1690867"/>
          </a:xfrm>
        </p:spPr>
        <p:txBody>
          <a:bodyPr/>
          <a:lstStyle/>
          <a:p>
            <a:endParaRPr lang="zh-CN" altLang="en-US" dirty="0"/>
          </a:p>
        </p:txBody>
      </p:sp>
      <p:sp>
        <p:nvSpPr>
          <p:cNvPr id="169" name="图片占位符 4"/>
          <p:cNvSpPr>
            <a:spLocks noGrp="1"/>
          </p:cNvSpPr>
          <p:nvPr>
            <p:ph type="pic" sz="quarter" idx="18"/>
          </p:nvPr>
        </p:nvSpPr>
        <p:spPr>
          <a:xfrm>
            <a:off x="6062127" y="2795430"/>
            <a:ext cx="1690656" cy="1690867"/>
          </a:xfrm>
        </p:spPr>
        <p:txBody>
          <a:bodyPr/>
          <a:lstStyle/>
          <a:p>
            <a:endParaRPr lang="zh-CN" altLang="en-US"/>
          </a:p>
        </p:txBody>
      </p:sp>
      <p:sp>
        <p:nvSpPr>
          <p:cNvPr id="170" name="图片占位符 4"/>
          <p:cNvSpPr>
            <a:spLocks noGrp="1"/>
          </p:cNvSpPr>
          <p:nvPr>
            <p:ph type="pic" sz="quarter" idx="19"/>
          </p:nvPr>
        </p:nvSpPr>
        <p:spPr>
          <a:xfrm>
            <a:off x="7893131" y="2795430"/>
            <a:ext cx="1690656" cy="1690867"/>
          </a:xfrm>
        </p:spPr>
        <p:txBody>
          <a:bodyPr/>
          <a:lstStyle/>
          <a:p>
            <a:endParaRPr lang="zh-CN" altLang="en-US" dirty="0"/>
          </a:p>
        </p:txBody>
      </p:sp>
      <p:sp>
        <p:nvSpPr>
          <p:cNvPr id="171" name="图片占位符 4"/>
          <p:cNvSpPr>
            <a:spLocks noGrp="1"/>
          </p:cNvSpPr>
          <p:nvPr>
            <p:ph type="pic" sz="quarter" idx="20"/>
          </p:nvPr>
        </p:nvSpPr>
        <p:spPr>
          <a:xfrm>
            <a:off x="6062127" y="4618356"/>
            <a:ext cx="1690656" cy="1690867"/>
          </a:xfrm>
        </p:spPr>
        <p:txBody>
          <a:bodyPr/>
          <a:lstStyle/>
          <a:p>
            <a:endParaRPr lang="zh-CN" altLang="en-US"/>
          </a:p>
        </p:txBody>
      </p:sp>
      <p:sp>
        <p:nvSpPr>
          <p:cNvPr id="172" name="图片占位符 4"/>
          <p:cNvSpPr>
            <a:spLocks noGrp="1"/>
          </p:cNvSpPr>
          <p:nvPr>
            <p:ph type="pic" sz="quarter" idx="21"/>
          </p:nvPr>
        </p:nvSpPr>
        <p:spPr>
          <a:xfrm>
            <a:off x="7893131" y="4618356"/>
            <a:ext cx="1690656" cy="1690867"/>
          </a:xfrm>
        </p:spPr>
        <p:txBody>
          <a:bodyPr/>
          <a:lstStyle/>
          <a:p>
            <a:endParaRPr lang="zh-CN" altLang="en-US" dirty="0"/>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p:cNvGrpSpPr/>
          <p:nvPr userDrawn="1"/>
        </p:nvGrpSpPr>
        <p:grpSpPr>
          <a:xfrm>
            <a:off x="7104341" y="5047850"/>
            <a:ext cx="5087659" cy="1775127"/>
            <a:chOff x="7104341" y="4950115"/>
            <a:chExt cx="5087659" cy="1775127"/>
          </a:xfrm>
        </p:grpSpPr>
        <p:sp>
          <p:nvSpPr>
            <p:cNvPr id="8" name="任意多边形: 形状 7"/>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139" name="组合 138"/>
          <p:cNvGrpSpPr/>
          <p:nvPr userDrawn="1"/>
        </p:nvGrpSpPr>
        <p:grpSpPr>
          <a:xfrm>
            <a:off x="6091993" y="1850691"/>
            <a:ext cx="4644651" cy="45719"/>
            <a:chOff x="6091993" y="1857948"/>
            <a:chExt cx="4644651" cy="45719"/>
          </a:xfrm>
        </p:grpSpPr>
        <p:cxnSp>
          <p:nvCxnSpPr>
            <p:cNvPr id="102" name="直接连接符 10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grpSp>
        <p:nvGrpSpPr>
          <p:cNvPr id="125" name="组合 124"/>
          <p:cNvGrpSpPr/>
          <p:nvPr userDrawn="1"/>
        </p:nvGrpSpPr>
        <p:grpSpPr>
          <a:xfrm>
            <a:off x="1755816" y="2367602"/>
            <a:ext cx="1853382" cy="2308324"/>
            <a:chOff x="3034000" y="4734342"/>
            <a:chExt cx="1853382" cy="2308324"/>
          </a:xfrm>
        </p:grpSpPr>
        <p:sp>
          <p:nvSpPr>
            <p:cNvPr id="126" name="文本框 125"/>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27" name="文本框 126"/>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endParaRPr>
            </a:p>
          </p:txBody>
        </p:sp>
      </p:grpSp>
      <p:grpSp>
        <p:nvGrpSpPr>
          <p:cNvPr id="128" name="组合 127"/>
          <p:cNvGrpSpPr/>
          <p:nvPr userDrawn="1"/>
        </p:nvGrpSpPr>
        <p:grpSpPr>
          <a:xfrm flipH="1">
            <a:off x="1680330" y="0"/>
            <a:ext cx="231871" cy="3276600"/>
            <a:chOff x="4399082" y="1624876"/>
            <a:chExt cx="231871" cy="3276600"/>
          </a:xfrm>
        </p:grpSpPr>
        <p:cxnSp>
          <p:nvCxnSpPr>
            <p:cNvPr id="129" name="直接连接符 128"/>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38" name="文本占位符 663"/>
          <p:cNvSpPr>
            <a:spLocks noGrp="1"/>
          </p:cNvSpPr>
          <p:nvPr userDrawn="1">
            <p:ph type="body" sz="quarter" idx="17" hasCustomPrompt="1"/>
          </p:nvPr>
        </p:nvSpPr>
        <p:spPr>
          <a:xfrm>
            <a:off x="5981435" y="1893295"/>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3" name="组合 192"/>
          <p:cNvGrpSpPr/>
          <p:nvPr userDrawn="1"/>
        </p:nvGrpSpPr>
        <p:grpSpPr>
          <a:xfrm>
            <a:off x="6091993" y="2805264"/>
            <a:ext cx="4644651" cy="45719"/>
            <a:chOff x="6091993" y="1857948"/>
            <a:chExt cx="4644651" cy="45719"/>
          </a:xfrm>
        </p:grpSpPr>
        <p:cxnSp>
          <p:nvCxnSpPr>
            <p:cNvPr id="194" name="直接连接符 193"/>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5" name="椭圆 194"/>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97" name="文本占位符 659"/>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98" name="文本占位符 663"/>
          <p:cNvSpPr>
            <a:spLocks noGrp="1"/>
          </p:cNvSpPr>
          <p:nvPr>
            <p:ph type="body" sz="quarter" idx="19" hasCustomPrompt="1"/>
          </p:nvPr>
        </p:nvSpPr>
        <p:spPr>
          <a:xfrm>
            <a:off x="5981435" y="2847868"/>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9" name="组合 198"/>
          <p:cNvGrpSpPr/>
          <p:nvPr userDrawn="1"/>
        </p:nvGrpSpPr>
        <p:grpSpPr>
          <a:xfrm>
            <a:off x="6091993" y="3759837"/>
            <a:ext cx="4644651" cy="45719"/>
            <a:chOff x="6091993" y="1857948"/>
            <a:chExt cx="4644651" cy="45719"/>
          </a:xfrm>
        </p:grpSpPr>
        <p:cxnSp>
          <p:nvCxnSpPr>
            <p:cNvPr id="200" name="直接连接符 199"/>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3" name="文本占位符 659"/>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04" name="文本占位符 663"/>
          <p:cNvSpPr>
            <a:spLocks noGrp="1"/>
          </p:cNvSpPr>
          <p:nvPr>
            <p:ph type="body" sz="quarter" idx="21" hasCustomPrompt="1"/>
          </p:nvPr>
        </p:nvSpPr>
        <p:spPr>
          <a:xfrm>
            <a:off x="5981435" y="3802441"/>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05" name="组合 204"/>
          <p:cNvGrpSpPr/>
          <p:nvPr userDrawn="1"/>
        </p:nvGrpSpPr>
        <p:grpSpPr>
          <a:xfrm>
            <a:off x="6091993" y="4714410"/>
            <a:ext cx="4644651" cy="45719"/>
            <a:chOff x="6091993" y="1857948"/>
            <a:chExt cx="4644651" cy="45719"/>
          </a:xfrm>
        </p:grpSpPr>
        <p:cxnSp>
          <p:nvCxnSpPr>
            <p:cNvPr id="206" name="直接连接符 205"/>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7" name="椭圆 206"/>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9" name="文本占位符 659"/>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0" name="文本占位符 663"/>
          <p:cNvSpPr>
            <a:spLocks noGrp="1"/>
          </p:cNvSpPr>
          <p:nvPr>
            <p:ph type="body" sz="quarter" idx="23" hasCustomPrompt="1"/>
          </p:nvPr>
        </p:nvSpPr>
        <p:spPr>
          <a:xfrm>
            <a:off x="5981435" y="4757014"/>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11" name="组合 210"/>
          <p:cNvGrpSpPr/>
          <p:nvPr userDrawn="1"/>
        </p:nvGrpSpPr>
        <p:grpSpPr>
          <a:xfrm>
            <a:off x="6091993" y="5668983"/>
            <a:ext cx="4644651" cy="45719"/>
            <a:chOff x="6091993" y="1857948"/>
            <a:chExt cx="4644651" cy="45719"/>
          </a:xfrm>
        </p:grpSpPr>
        <p:cxnSp>
          <p:nvCxnSpPr>
            <p:cNvPr id="212" name="直接连接符 21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15" name="文本占位符 659"/>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216" name="文本占位符 663"/>
          <p:cNvSpPr>
            <a:spLocks noGrp="1"/>
          </p:cNvSpPr>
          <p:nvPr>
            <p:ph type="body" sz="quarter" idx="25" hasCustomPrompt="1"/>
          </p:nvPr>
        </p:nvSpPr>
        <p:spPr>
          <a:xfrm>
            <a:off x="5981435" y="571158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sp>
        <p:nvSpPr>
          <p:cNvPr id="141" name="文本占位符 2"/>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42" name="文本占位符 2"/>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
        <p:nvSpPr>
          <p:cNvPr id="143" name="文本占位符 2"/>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44" name="文本占位符 2"/>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45" name="文本占位符 2"/>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05</a:t>
            </a:r>
            <a:endParaRPr lang="zh-CN" altLang="en-US" dirty="0"/>
          </a:p>
        </p:txBody>
      </p:sp>
      <p:pic>
        <p:nvPicPr>
          <p:cNvPr id="2" name="图片 1" descr="LOGO"/>
          <p:cNvPicPr>
            <a:picLocks noChangeAspect="1"/>
          </p:cNvPicPr>
          <p:nvPr userDrawn="1"/>
        </p:nvPicPr>
        <p:blipFill>
          <a:blip r:embed="rId2"/>
          <a:stretch>
            <a:fillRect/>
          </a:stretch>
        </p:blipFill>
        <p:spPr>
          <a:xfrm>
            <a:off x="8841740" y="464185"/>
            <a:ext cx="2736850" cy="6527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p:cNvSpPr>
            <a:spLocks noGrp="1"/>
          </p:cNvSpPr>
          <p:nvPr>
            <p:ph type="pic" sz="quarter" idx="10"/>
          </p:nvPr>
        </p:nvSpPr>
        <p:spPr>
          <a:xfrm>
            <a:off x="9733188" y="2249488"/>
            <a:ext cx="1800000" cy="1800225"/>
          </a:xfrm>
        </p:spPr>
        <p:txBody>
          <a:bodyPr/>
          <a:lstStyle/>
          <a:p>
            <a:endParaRPr lang="zh-CN" altLang="en-US"/>
          </a:p>
        </p:txBody>
      </p:sp>
      <p:sp>
        <p:nvSpPr>
          <p:cNvPr id="180" name="图片占位符 4"/>
          <p:cNvSpPr>
            <a:spLocks noGrp="1"/>
          </p:cNvSpPr>
          <p:nvPr>
            <p:ph type="pic" sz="quarter" idx="11"/>
          </p:nvPr>
        </p:nvSpPr>
        <p:spPr>
          <a:xfrm>
            <a:off x="9733188" y="4174360"/>
            <a:ext cx="1800000" cy="1800225"/>
          </a:xfrm>
        </p:spPr>
        <p:txBody>
          <a:bodyPr/>
          <a:lstStyle/>
          <a:p>
            <a:endParaRPr lang="zh-CN" altLang="en-US"/>
          </a:p>
        </p:txBody>
      </p:sp>
      <p:sp>
        <p:nvSpPr>
          <p:cNvPr id="181" name="图片占位符 4"/>
          <p:cNvSpPr>
            <a:spLocks noGrp="1"/>
          </p:cNvSpPr>
          <p:nvPr>
            <p:ph type="pic" sz="quarter" idx="12"/>
          </p:nvPr>
        </p:nvSpPr>
        <p:spPr>
          <a:xfrm>
            <a:off x="7715025" y="2249488"/>
            <a:ext cx="1800000" cy="1800225"/>
          </a:xfrm>
        </p:spPr>
        <p:txBody>
          <a:bodyPr/>
          <a:lstStyle/>
          <a:p>
            <a:endParaRPr lang="zh-CN" altLang="en-US"/>
          </a:p>
        </p:txBody>
      </p:sp>
      <p:sp>
        <p:nvSpPr>
          <p:cNvPr id="182" name="图片占位符 4"/>
          <p:cNvSpPr>
            <a:spLocks noGrp="1"/>
          </p:cNvSpPr>
          <p:nvPr>
            <p:ph type="pic" sz="quarter" idx="13"/>
          </p:nvPr>
        </p:nvSpPr>
        <p:spPr>
          <a:xfrm>
            <a:off x="7715025" y="4174360"/>
            <a:ext cx="1800000" cy="1800225"/>
          </a:xfrm>
        </p:spPr>
        <p:txBody>
          <a:bodyPr/>
          <a:lstStyle/>
          <a:p>
            <a:endParaRPr lang="zh-CN" altLang="en-US"/>
          </a:p>
        </p:txBody>
      </p:sp>
      <p:sp>
        <p:nvSpPr>
          <p:cNvPr id="183" name="图片占位符 4"/>
          <p:cNvSpPr>
            <a:spLocks noGrp="1"/>
          </p:cNvSpPr>
          <p:nvPr>
            <p:ph type="pic" sz="quarter" idx="14"/>
          </p:nvPr>
        </p:nvSpPr>
        <p:spPr>
          <a:xfrm>
            <a:off x="5696862" y="2249488"/>
            <a:ext cx="1800000" cy="1800225"/>
          </a:xfrm>
        </p:spPr>
        <p:txBody>
          <a:bodyPr/>
          <a:lstStyle/>
          <a:p>
            <a:endParaRPr lang="zh-CN" altLang="en-US"/>
          </a:p>
        </p:txBody>
      </p:sp>
      <p:sp>
        <p:nvSpPr>
          <p:cNvPr id="184" name="图片占位符 4"/>
          <p:cNvSpPr>
            <a:spLocks noGrp="1"/>
          </p:cNvSpPr>
          <p:nvPr>
            <p:ph type="pic" sz="quarter" idx="15"/>
          </p:nvPr>
        </p:nvSpPr>
        <p:spPr>
          <a:xfrm>
            <a:off x="5696862" y="4174360"/>
            <a:ext cx="1800000" cy="1800225"/>
          </a:xfrm>
        </p:spPr>
        <p:txBody>
          <a:bodyPr/>
          <a:lstStyle/>
          <a:p>
            <a:endParaRPr lang="zh-CN" altLang="en-US"/>
          </a:p>
        </p:txBody>
      </p:sp>
      <p:sp>
        <p:nvSpPr>
          <p:cNvPr id="185" name="图片占位符 4"/>
          <p:cNvSpPr>
            <a:spLocks noGrp="1"/>
          </p:cNvSpPr>
          <p:nvPr>
            <p:ph type="pic" sz="quarter" idx="16"/>
          </p:nvPr>
        </p:nvSpPr>
        <p:spPr>
          <a:xfrm>
            <a:off x="3678699" y="2249488"/>
            <a:ext cx="1800000" cy="1800225"/>
          </a:xfrm>
        </p:spPr>
        <p:txBody>
          <a:bodyPr/>
          <a:lstStyle/>
          <a:p>
            <a:endParaRPr lang="zh-CN" altLang="en-US"/>
          </a:p>
        </p:txBody>
      </p:sp>
      <p:sp>
        <p:nvSpPr>
          <p:cNvPr id="186" name="图片占位符 4"/>
          <p:cNvSpPr>
            <a:spLocks noGrp="1"/>
          </p:cNvSpPr>
          <p:nvPr>
            <p:ph type="pic" sz="quarter" idx="17"/>
          </p:nvPr>
        </p:nvSpPr>
        <p:spPr>
          <a:xfrm>
            <a:off x="3678699" y="4174360"/>
            <a:ext cx="1800000" cy="1800225"/>
          </a:xfrm>
        </p:spPr>
        <p:txBody>
          <a:bodyPr/>
          <a:lstStyle/>
          <a:p>
            <a:endParaRPr lang="zh-CN" altLang="en-US"/>
          </a:p>
        </p:txBody>
      </p:sp>
      <p:sp>
        <p:nvSpPr>
          <p:cNvPr id="187" name="图片占位符 4"/>
          <p:cNvSpPr>
            <a:spLocks noGrp="1"/>
          </p:cNvSpPr>
          <p:nvPr>
            <p:ph type="pic" sz="quarter" idx="18"/>
          </p:nvPr>
        </p:nvSpPr>
        <p:spPr>
          <a:xfrm>
            <a:off x="656010" y="2249488"/>
            <a:ext cx="2802878" cy="3724862"/>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userDrawn="1"/>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p:cNvGrpSpPr/>
          <p:nvPr userDrawn="1"/>
        </p:nvGrpSpPr>
        <p:grpSpPr>
          <a:xfrm rot="5400000" flipH="1">
            <a:off x="2683322" y="3267820"/>
            <a:ext cx="231871" cy="4204690"/>
            <a:chOff x="4399082" y="1624875"/>
            <a:chExt cx="231871" cy="2989819"/>
          </a:xfrm>
        </p:grpSpPr>
        <p:cxnSp>
          <p:nvCxnSpPr>
            <p:cNvPr id="156" name="直接连接符 155"/>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p:cNvGrpSpPr/>
          <p:nvPr userDrawn="1"/>
        </p:nvGrpSpPr>
        <p:grpSpPr>
          <a:xfrm rot="5400000" flipV="1">
            <a:off x="4896783" y="749292"/>
            <a:ext cx="231872" cy="3861156"/>
            <a:chOff x="4399082" y="1624875"/>
            <a:chExt cx="231872" cy="2745543"/>
          </a:xfrm>
        </p:grpSpPr>
        <p:cxnSp>
          <p:nvCxnSpPr>
            <p:cNvPr id="159" name="直接连接符 158"/>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38" name="直接连接符 137"/>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p:cNvSpPr/>
          <p:nvPr userDrawn="1"/>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cxnSp>
        <p:nvCxnSpPr>
          <p:cNvPr id="148" name="直接连接符 147"/>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51" name="直接连接符 150"/>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p:cNvSpPr/>
          <p:nvPr userDrawn="1"/>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0" name="图片占位符 4"/>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p:cNvSpPr>
            <a:spLocks noGrp="1"/>
          </p:cNvSpPr>
          <p:nvPr>
            <p:ph type="pic" sz="quarter" idx="11"/>
          </p:nvPr>
        </p:nvSpPr>
        <p:spPr>
          <a:xfrm>
            <a:off x="7217856" y="1762711"/>
            <a:ext cx="1519200" cy="1519200"/>
          </a:xfrm>
          <a:prstGeom prst="ellipse">
            <a:avLst/>
          </a:prstGeo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7" name="椭圆 156"/>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59" name="椭圆 158"/>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65" name="图片占位符 4"/>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1" name="椭圆 140"/>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48" name="矩形: 圆角 147"/>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9" name="椭圆 148"/>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5" name="矩形: 圆角 154"/>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56" name="椭圆 155"/>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6" name="图片占位符 4"/>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p:cNvSpPr>
            <a:spLocks noGrp="1"/>
          </p:cNvSpPr>
          <p:nvPr>
            <p:ph type="pic" sz="quarter" idx="12"/>
          </p:nvPr>
        </p:nvSpPr>
        <p:spPr>
          <a:xfrm>
            <a:off x="9135466" y="1863591"/>
            <a:ext cx="1580400" cy="1580400"/>
          </a:xfrm>
          <a:prstGeom prst="ellipse">
            <a:avLst/>
          </a:prstGeo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userDrawn="1"/>
        </p:nvGrpSpPr>
        <p:grpSpPr>
          <a:xfrm>
            <a:off x="617877" y="1523566"/>
            <a:ext cx="2421984" cy="2435394"/>
            <a:chOff x="596106" y="1679406"/>
            <a:chExt cx="2421984" cy="2435394"/>
          </a:xfrm>
        </p:grpSpPr>
        <p:sp>
          <p:nvSpPr>
            <p:cNvPr id="147" name="弧形 146"/>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p:cNvGrpSpPr/>
          <p:nvPr userDrawn="1"/>
        </p:nvGrpSpPr>
        <p:grpSpPr>
          <a:xfrm rot="5400000">
            <a:off x="3419273" y="1480024"/>
            <a:ext cx="2421984" cy="2435394"/>
            <a:chOff x="3434472" y="1679406"/>
            <a:chExt cx="2421984" cy="2435394"/>
          </a:xfrm>
        </p:grpSpPr>
        <p:sp>
          <p:nvSpPr>
            <p:cNvPr id="158" name="弧形 157"/>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p:cNvGrpSpPr/>
          <p:nvPr userDrawn="1"/>
        </p:nvGrpSpPr>
        <p:grpSpPr>
          <a:xfrm rot="10800000">
            <a:off x="6322267" y="1465510"/>
            <a:ext cx="2421984" cy="2435394"/>
            <a:chOff x="6272838" y="1679406"/>
            <a:chExt cx="2421984" cy="2435394"/>
          </a:xfrm>
        </p:grpSpPr>
        <p:sp>
          <p:nvSpPr>
            <p:cNvPr id="165" name="弧形 164"/>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p:cNvGrpSpPr/>
          <p:nvPr userDrawn="1"/>
        </p:nvGrpSpPr>
        <p:grpSpPr>
          <a:xfrm rot="16200000">
            <a:off x="9174462" y="1523566"/>
            <a:ext cx="2421984" cy="2435394"/>
            <a:chOff x="9111204" y="1679406"/>
            <a:chExt cx="2421984" cy="2435394"/>
          </a:xfrm>
        </p:grpSpPr>
        <p:sp>
          <p:nvSpPr>
            <p:cNvPr id="175" name="弧形 174"/>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p:cNvSpPr/>
          <p:nvPr userDrawn="1"/>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2" name="椭圆 181"/>
          <p:cNvSpPr/>
          <p:nvPr userDrawn="1"/>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5" name="椭圆 184"/>
          <p:cNvSpPr/>
          <p:nvPr userDrawn="1"/>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4" name="椭圆 203"/>
          <p:cNvSpPr/>
          <p:nvPr userDrawn="1"/>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7" name="椭圆 206"/>
          <p:cNvSpPr/>
          <p:nvPr userDrawn="1"/>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10" name="椭圆 209"/>
          <p:cNvSpPr/>
          <p:nvPr userDrawn="1"/>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25" name="图片占位符 4"/>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p:cNvGrpSpPr/>
          <p:nvPr userDrawn="1"/>
        </p:nvGrpSpPr>
        <p:grpSpPr>
          <a:xfrm rot="16200000" flipH="1" flipV="1">
            <a:off x="9806990" y="-75676"/>
            <a:ext cx="231871" cy="4608000"/>
            <a:chOff x="4399082" y="1624876"/>
            <a:chExt cx="231871" cy="3276600"/>
          </a:xfrm>
        </p:grpSpPr>
        <p:cxnSp>
          <p:nvCxnSpPr>
            <p:cNvPr id="147" name="直接连接符 146"/>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grpSp>
        <p:nvGrpSpPr>
          <p:cNvPr id="11" name="组合 10"/>
          <p:cNvGrpSpPr/>
          <p:nvPr userDrawn="1"/>
        </p:nvGrpSpPr>
        <p:grpSpPr>
          <a:xfrm flipH="1">
            <a:off x="975480" y="0"/>
            <a:ext cx="231871" cy="3276600"/>
            <a:chOff x="4399082" y="1624876"/>
            <a:chExt cx="231871" cy="3276600"/>
          </a:xfrm>
        </p:grpSpPr>
        <p:cxnSp>
          <p:nvCxnSpPr>
            <p:cNvPr id="12" name="直接连接符 11"/>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p>
        </p:txBody>
      </p:sp>
      <p:sp>
        <p:nvSpPr>
          <p:cNvPr id="29" name="文本占位符 24"/>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400">
              <a:buNone/>
              <a:defRPr lang="zh-CN" altLang="en-US" sz="2400" b="0" dirty="0">
                <a:solidFill>
                  <a:srgbClr val="FCEEE8"/>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p>
        </p:txBody>
      </p:sp>
      <p:pic>
        <p:nvPicPr>
          <p:cNvPr id="2" name="图片 1">
            <a:extLst>
              <a:ext uri="{FF2B5EF4-FFF2-40B4-BE49-F238E27FC236}">
                <a16:creationId xmlns:a16="http://schemas.microsoft.com/office/drawing/2014/main" id="{DEB58F8F-B92B-4F75-B88C-361AC95AAF1F}"/>
              </a:ext>
            </a:extLst>
          </p:cNvPr>
          <p:cNvPicPr>
            <a:picLocks noChangeAspect="1"/>
          </p:cNvPicPr>
          <p:nvPr userDrawn="1"/>
        </p:nvPicPr>
        <p:blipFill>
          <a:blip r:embed="rId2">
            <a:alphaModFix amt="35000"/>
          </a:blip>
          <a:stretch>
            <a:fillRect/>
          </a:stretch>
        </p:blipFill>
        <p:spPr>
          <a:xfrm>
            <a:off x="8201278" y="0"/>
            <a:ext cx="6827894" cy="68580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812" y="1633257"/>
            <a:ext cx="7061299" cy="4171739"/>
          </a:xfrm>
          <a:prstGeom prst="rect">
            <a:avLst/>
          </a:prstGeom>
        </p:spPr>
      </p:pic>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p:cNvSpPr>
            <a:spLocks noGrp="1"/>
          </p:cNvSpPr>
          <p:nvPr>
            <p:ph type="pic" sz="quarter" idx="10"/>
          </p:nvPr>
        </p:nvSpPr>
        <p:spPr>
          <a:xfrm>
            <a:off x="1530948" y="1905003"/>
            <a:ext cx="5319761" cy="3330000"/>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6" name="图片 5"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01610" y="3567676"/>
            <a:ext cx="4000032" cy="2326816"/>
          </a:xfrm>
          <a:prstGeom prst="rect">
            <a:avLst/>
          </a:prstGeom>
        </p:spPr>
      </p:pic>
      <p:pic>
        <p:nvPicPr>
          <p:cNvPr id="158" name="图片 1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3732" y="3567676"/>
            <a:ext cx="4000032" cy="2326816"/>
          </a:xfrm>
          <a:prstGeom prst="rect">
            <a:avLst/>
          </a:prstGeom>
        </p:spPr>
      </p:pic>
      <p:pic>
        <p:nvPicPr>
          <p:cNvPr id="161" name="图片 16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5497" y="2824163"/>
            <a:ext cx="5621008" cy="3320830"/>
          </a:xfrm>
          <a:prstGeom prst="rect">
            <a:avLst/>
          </a:prstGeom>
        </p:spPr>
      </p:pic>
      <p:sp>
        <p:nvSpPr>
          <p:cNvPr id="162" name="图片占位符 4"/>
          <p:cNvSpPr>
            <a:spLocks noGrp="1"/>
          </p:cNvSpPr>
          <p:nvPr>
            <p:ph type="pic" sz="quarter" idx="10"/>
          </p:nvPr>
        </p:nvSpPr>
        <p:spPr>
          <a:xfrm>
            <a:off x="3982323" y="3042496"/>
            <a:ext cx="4240054" cy="2643432"/>
          </a:xfrm>
        </p:spPr>
        <p:txBody>
          <a:bodyPr/>
          <a:lstStyle/>
          <a:p>
            <a:endParaRPr lang="zh-CN" altLang="en-US"/>
          </a:p>
        </p:txBody>
      </p:sp>
      <p:sp>
        <p:nvSpPr>
          <p:cNvPr id="163" name="图片占位符 4"/>
          <p:cNvSpPr>
            <a:spLocks noGrp="1"/>
          </p:cNvSpPr>
          <p:nvPr>
            <p:ph type="pic" sz="quarter" idx="11"/>
          </p:nvPr>
        </p:nvSpPr>
        <p:spPr>
          <a:xfrm>
            <a:off x="781310" y="3720737"/>
            <a:ext cx="3016783" cy="1858645"/>
          </a:xfrm>
        </p:spPr>
        <p:txBody>
          <a:bodyPr/>
          <a:lstStyle/>
          <a:p>
            <a:endParaRPr lang="zh-CN" altLang="en-US"/>
          </a:p>
        </p:txBody>
      </p:sp>
      <p:sp>
        <p:nvSpPr>
          <p:cNvPr id="164" name="图片占位符 4"/>
          <p:cNvSpPr>
            <a:spLocks noGrp="1"/>
          </p:cNvSpPr>
          <p:nvPr>
            <p:ph type="pic" sz="quarter" idx="12"/>
          </p:nvPr>
        </p:nvSpPr>
        <p:spPr>
          <a:xfrm>
            <a:off x="8397717" y="3720737"/>
            <a:ext cx="3016783" cy="1858645"/>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5" name="图片 4" descr="LOGO"/>
          <p:cNvPicPr>
            <a:picLocks noChangeAspect="1"/>
          </p:cNvPicPr>
          <p:nvPr userDrawn="1"/>
        </p:nvPicPr>
        <p:blipFill>
          <a:blip r:embed="rId3"/>
          <a:stretch>
            <a:fillRect/>
          </a:stretch>
        </p:blipFill>
        <p:spPr>
          <a:xfrm>
            <a:off x="9030335" y="400050"/>
            <a:ext cx="2736850" cy="6527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p>
        </p:txBody>
      </p:sp>
      <p:grpSp>
        <p:nvGrpSpPr>
          <p:cNvPr id="149" name="组合 148"/>
          <p:cNvGrpSpPr/>
          <p:nvPr userDrawn="1"/>
        </p:nvGrpSpPr>
        <p:grpSpPr>
          <a:xfrm rot="16200000">
            <a:off x="10713505" y="1865910"/>
            <a:ext cx="444597" cy="1440000"/>
            <a:chOff x="4186356" y="1624876"/>
            <a:chExt cx="444597" cy="3276600"/>
          </a:xfrm>
        </p:grpSpPr>
        <p:cxnSp>
          <p:nvCxnSpPr>
            <p:cNvPr id="150" name="直接连接符 149"/>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userDrawn="1"/>
        </p:nvGrpSpPr>
        <p:grpSpPr>
          <a:xfrm rot="5400000" flipH="1">
            <a:off x="1033901" y="1865910"/>
            <a:ext cx="444597" cy="1440000"/>
            <a:chOff x="4186356" y="1624876"/>
            <a:chExt cx="444597" cy="3276600"/>
          </a:xfrm>
        </p:grpSpPr>
        <p:cxnSp>
          <p:nvCxnSpPr>
            <p:cNvPr id="154" name="直接连接符 153"/>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p:cNvSpPr>
            <a:spLocks noGrp="1"/>
          </p:cNvSpPr>
          <p:nvPr>
            <p:ph type="media" sz="quarter" idx="10"/>
          </p:nvPr>
        </p:nvSpPr>
        <p:spPr>
          <a:xfrm>
            <a:off x="2137569" y="1771557"/>
            <a:ext cx="7916862" cy="4143375"/>
          </a:xfrm>
        </p:spPr>
        <p:txBody>
          <a:bodyPr/>
          <a:lstStyle/>
          <a:p>
            <a:endParaRPr lang="zh-CN" altLang="en-US"/>
          </a:p>
        </p:txBody>
      </p:sp>
      <p:sp>
        <p:nvSpPr>
          <p:cNvPr id="4" name="文本框 3"/>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pic>
        <p:nvPicPr>
          <p:cNvPr id="6" name="图片 5" descr="LOGO"/>
          <p:cNvPicPr>
            <a:picLocks noChangeAspect="1"/>
          </p:cNvPicPr>
          <p:nvPr userDrawn="1"/>
        </p:nvPicPr>
        <p:blipFill>
          <a:blip r:embed="rId2"/>
          <a:stretch>
            <a:fillRect/>
          </a:stretch>
        </p:blipFill>
        <p:spPr>
          <a:xfrm>
            <a:off x="9030335" y="400050"/>
            <a:ext cx="2736850" cy="6527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451987" y="2655185"/>
            <a:ext cx="8880038" cy="4108674"/>
          </a:xfrm>
          <a:prstGeom prst="rect">
            <a:avLst/>
          </a:prstGeom>
        </p:spPr>
      </p:pic>
      <p:grpSp>
        <p:nvGrpSpPr>
          <p:cNvPr id="639" name="组合 638"/>
          <p:cNvGrpSpPr/>
          <p:nvPr userDrawn="1"/>
        </p:nvGrpSpPr>
        <p:grpSpPr>
          <a:xfrm flipH="1">
            <a:off x="55086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284" name="文本占位符 56"/>
          <p:cNvSpPr>
            <a:spLocks noGrp="1"/>
          </p:cNvSpPr>
          <p:nvPr>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p:cNvSpPr>
            <a:spLocks noGrp="1"/>
          </p:cNvSpPr>
          <p:nvPr>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p:cNvSpPr>
            <a:spLocks noGrp="1"/>
          </p:cNvSpPr>
          <p:nvPr>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287" name="文本占位符 663"/>
          <p:cNvSpPr>
            <a:spLocks noGrp="1"/>
          </p:cNvSpPr>
          <p:nvPr>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556" name="矩形 555"/>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p:cNvSpPr/>
          <p:nvPr userDrawn="1"/>
        </p:nvSpPr>
        <p:spPr>
          <a:xfrm>
            <a:off x="10136741" y="1951593"/>
            <a:ext cx="804777" cy="1863725"/>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奋进务实</a:t>
            </a:r>
          </a:p>
        </p:txBody>
      </p:sp>
      <p:sp>
        <p:nvSpPr>
          <p:cNvPr id="558" name="矩形 557"/>
          <p:cNvSpPr/>
          <p:nvPr userDrawn="1"/>
        </p:nvSpPr>
        <p:spPr>
          <a:xfrm>
            <a:off x="10803611" y="790059"/>
            <a:ext cx="732082" cy="1863725"/>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爱国勤学</a:t>
            </a:r>
          </a:p>
        </p:txBody>
      </p:sp>
      <p:grpSp>
        <p:nvGrpSpPr>
          <p:cNvPr id="559" name="组合 558"/>
          <p:cNvGrpSpPr/>
          <p:nvPr userDrawn="1"/>
        </p:nvGrpSpPr>
        <p:grpSpPr>
          <a:xfrm>
            <a:off x="9555779" y="5014037"/>
            <a:ext cx="2635754" cy="1843964"/>
            <a:chOff x="323270" y="5182561"/>
            <a:chExt cx="2073692" cy="1258766"/>
          </a:xfrm>
        </p:grpSpPr>
        <p:sp>
          <p:nvSpPr>
            <p:cNvPr id="560" name="任意多边形: 形状 559"/>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337592" y="5190929"/>
              <a:ext cx="2050614" cy="1242031"/>
              <a:chOff x="2758492" y="2362038"/>
              <a:chExt cx="6963293" cy="4217577"/>
            </a:xfrm>
          </p:grpSpPr>
          <p:grpSp>
            <p:nvGrpSpPr>
              <p:cNvPr id="562" name="组合 561"/>
              <p:cNvGrpSpPr/>
              <p:nvPr/>
            </p:nvGrpSpPr>
            <p:grpSpPr>
              <a:xfrm>
                <a:off x="2758492" y="2362038"/>
                <a:ext cx="6963293" cy="4217577"/>
                <a:chOff x="2758492" y="2362038"/>
                <a:chExt cx="6963293" cy="4217577"/>
              </a:xfrm>
              <a:solidFill>
                <a:schemeClr val="accent1"/>
              </a:solidFill>
            </p:grpSpPr>
            <p:sp>
              <p:nvSpPr>
                <p:cNvPr id="569" name="任意多边形: 形状 56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p:cNvGrpSpPr/>
                <p:nvPr/>
              </p:nvGrpSpPr>
              <p:grpSpPr>
                <a:xfrm>
                  <a:off x="2758492" y="2362038"/>
                  <a:ext cx="6963293" cy="4217577"/>
                  <a:chOff x="2530023" y="1368503"/>
                  <a:chExt cx="7168897" cy="4026556"/>
                </a:xfrm>
                <a:grpFill/>
              </p:grpSpPr>
              <p:sp>
                <p:nvSpPr>
                  <p:cNvPr id="571" name="任意多边形: 形状 57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pic>
        <p:nvPicPr>
          <p:cNvPr id="4" name="图片 3" descr="LOGO"/>
          <p:cNvPicPr>
            <a:picLocks noChangeAspect="1"/>
          </p:cNvPicPr>
          <p:nvPr userDrawn="1"/>
        </p:nvPicPr>
        <p:blipFill>
          <a:blip r:embed="rId3"/>
          <a:stretch>
            <a:fillRect/>
          </a:stretch>
        </p:blipFill>
        <p:spPr>
          <a:xfrm>
            <a:off x="2661285" y="1179830"/>
            <a:ext cx="4551045" cy="108521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24" t="32886" r="-124" b="17503"/>
          <a:stretch/>
        </p:blipFill>
        <p:spPr bwMode="auto">
          <a:xfrm>
            <a:off x="-9770" y="-866396"/>
            <a:ext cx="12201770" cy="4540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041632"/>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659"/>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p>
        </p:txBody>
      </p:sp>
      <p:sp>
        <p:nvSpPr>
          <p:cNvPr id="17" name="文本占位符 663"/>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pic>
        <p:nvPicPr>
          <p:cNvPr id="71" name="图片 70">
            <a:extLst>
              <a:ext uri="{FF2B5EF4-FFF2-40B4-BE49-F238E27FC236}">
                <a16:creationId xmlns:a16="http://schemas.microsoft.com/office/drawing/2014/main" id="{7D5DFCF7-C35E-4F43-A491-DD04B9E06FA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161"/>
          <a:stretch/>
        </p:blipFill>
        <p:spPr>
          <a:xfrm>
            <a:off x="4954954" y="2241129"/>
            <a:ext cx="2406535" cy="798822"/>
          </a:xfrm>
          <a:prstGeom prst="rect">
            <a:avLst/>
          </a:prstGeom>
        </p:spPr>
      </p:pic>
      <p:pic>
        <p:nvPicPr>
          <p:cNvPr id="4" name="图片 3">
            <a:extLst>
              <a:ext uri="{FF2B5EF4-FFF2-40B4-BE49-F238E27FC236}">
                <a16:creationId xmlns:a16="http://schemas.microsoft.com/office/drawing/2014/main" id="{04AA6BDE-7E20-43AE-8D91-5A81C764D6E5}"/>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5414337" y="231684"/>
            <a:ext cx="1639966" cy="164606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135" name="组合 134"/>
          <p:cNvGrpSpPr/>
          <p:nvPr userDrawn="1"/>
        </p:nvGrpSpPr>
        <p:grpSpPr>
          <a:xfrm>
            <a:off x="6760839" y="1733551"/>
            <a:ext cx="5431162" cy="1894978"/>
            <a:chOff x="7104341" y="1815301"/>
            <a:chExt cx="5087659" cy="1775127"/>
          </a:xfrm>
        </p:grpSpPr>
        <p:sp>
          <p:nvSpPr>
            <p:cNvPr id="8" name="任意多边形: 形状 7"/>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24841" y="4576280"/>
            <a:ext cx="3028103" cy="45719"/>
            <a:chOff x="5344358" y="2718558"/>
            <a:chExt cx="3028103" cy="45719"/>
          </a:xfrm>
        </p:grpSpPr>
        <p:cxnSp>
          <p:nvCxnSpPr>
            <p:cNvPr id="107" name="直接连接符 106"/>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37" name="矩形 136"/>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3" name="文本占位符 659"/>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46" name="文本占位符 663"/>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49" name="组合 148"/>
          <p:cNvGrpSpPr/>
          <p:nvPr userDrawn="1"/>
        </p:nvGrpSpPr>
        <p:grpSpPr>
          <a:xfrm>
            <a:off x="7767825" y="4576280"/>
            <a:ext cx="3028103" cy="45719"/>
            <a:chOff x="5344358" y="2718558"/>
            <a:chExt cx="3028103" cy="45719"/>
          </a:xfrm>
        </p:grpSpPr>
        <p:cxnSp>
          <p:nvCxnSpPr>
            <p:cNvPr id="150" name="直接连接符 149"/>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52" name="文本占位符 659"/>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53" name="文本占位符 663"/>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2" name="组合 171"/>
          <p:cNvGrpSpPr/>
          <p:nvPr userDrawn="1"/>
        </p:nvGrpSpPr>
        <p:grpSpPr>
          <a:xfrm>
            <a:off x="2424841" y="5755808"/>
            <a:ext cx="3028103" cy="45719"/>
            <a:chOff x="5344358" y="2718558"/>
            <a:chExt cx="3028103" cy="45719"/>
          </a:xfrm>
        </p:grpSpPr>
        <p:cxnSp>
          <p:nvCxnSpPr>
            <p:cNvPr id="173" name="直接连接符 172"/>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75" name="文本占位符 659"/>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76" name="文本占位符 663"/>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7" name="组合 176"/>
          <p:cNvGrpSpPr/>
          <p:nvPr userDrawn="1"/>
        </p:nvGrpSpPr>
        <p:grpSpPr>
          <a:xfrm>
            <a:off x="7767825" y="5755808"/>
            <a:ext cx="3028103" cy="45719"/>
            <a:chOff x="5344358" y="2718558"/>
            <a:chExt cx="3028103" cy="45719"/>
          </a:xfrm>
        </p:grpSpPr>
        <p:cxnSp>
          <p:nvCxnSpPr>
            <p:cNvPr id="178" name="直接连接符 177"/>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80" name="文本占位符 659"/>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p>
        </p:txBody>
      </p:sp>
      <p:sp>
        <p:nvSpPr>
          <p:cNvPr id="181" name="文本占位符 663"/>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sp>
        <p:nvSpPr>
          <p:cNvPr id="99" name="文本框 98"/>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p>
        </p:txBody>
      </p:sp>
      <p:sp>
        <p:nvSpPr>
          <p:cNvPr id="100" name="文本框 99"/>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000" spc="300" dirty="0">
                <a:solidFill>
                  <a:srgbClr val="EEEAE6"/>
                </a:solidFill>
                <a:latin typeface="微软雅黑 Light" panose="020B0502040204020203" charset="-122"/>
                <a:ea typeface="微软雅黑 Light" panose="020B0502040204020203" charset="-122"/>
              </a:rPr>
              <a:t>CONTENTS</a:t>
            </a:r>
            <a:endParaRPr lang="zh-CN" altLang="en-US" sz="2000" spc="300" dirty="0">
              <a:solidFill>
                <a:srgbClr val="EEEAE6"/>
              </a:solidFill>
              <a:latin typeface="微软雅黑 Light" panose="020B0502040204020203" charset="-122"/>
              <a:ea typeface="微软雅黑 Light" panose="020B0502040204020203" charset="-122"/>
            </a:endParaRPr>
          </a:p>
        </p:txBody>
      </p:sp>
      <p:sp>
        <p:nvSpPr>
          <p:cNvPr id="127" name="文本占位符 2"/>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28" name="文本占位符 2"/>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30" name="文本占位符 2"/>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31" name="文本占位符 2"/>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pic>
        <p:nvPicPr>
          <p:cNvPr id="129" name="图片 128">
            <a:extLst>
              <a:ext uri="{FF2B5EF4-FFF2-40B4-BE49-F238E27FC236}">
                <a16:creationId xmlns:a16="http://schemas.microsoft.com/office/drawing/2014/main" id="{75964F11-DC17-4272-A5D1-0F17809CEF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26136" y="371659"/>
            <a:ext cx="3349900" cy="79882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p:cNvGrpSpPr/>
          <p:nvPr userDrawn="1"/>
        </p:nvGrpSpPr>
        <p:grpSpPr>
          <a:xfrm>
            <a:off x="-801229" y="6152729"/>
            <a:ext cx="5506085" cy="114300"/>
            <a:chOff x="-844771" y="6196546"/>
            <a:chExt cx="5506085" cy="114300"/>
          </a:xfrm>
        </p:grpSpPr>
        <p:cxnSp>
          <p:nvCxnSpPr>
            <p:cNvPr id="13" name="直接连接符 12"/>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userDrawn="1"/>
        </p:nvGrpSpPr>
        <p:grpSpPr>
          <a:xfrm>
            <a:off x="7494245" y="6152729"/>
            <a:ext cx="5506085" cy="114300"/>
            <a:chOff x="-844771" y="6196546"/>
            <a:chExt cx="5506085" cy="114300"/>
          </a:xfrm>
        </p:grpSpPr>
        <p:cxnSp>
          <p:nvCxnSpPr>
            <p:cNvPr id="79" name="直接连接符 78"/>
            <p:cNvCxnSpPr/>
            <p:nvPr/>
          </p:nvCxnSpPr>
          <p:spPr>
            <a:xfrm flipH="1">
              <a:off x="-844771" y="6196546"/>
              <a:ext cx="84675" cy="114300"/>
            </a:xfrm>
            <a:prstGeom prst="line">
              <a:avLst/>
            </a:prstGeom>
            <a:ln>
              <a:solidFill>
                <a:srgbClr val="EEEAE6">
                  <a:alpha val="40000"/>
                </a:srgbClr>
              </a:solidFill>
            </a:ln>
          </p:spPr>
        </p:cxnSp>
        <p:cxnSp>
          <p:nvCxnSpPr>
            <p:cNvPr id="80" name="直接连接符 79"/>
            <p:cNvCxnSpPr/>
            <p:nvPr/>
          </p:nvCxnSpPr>
          <p:spPr>
            <a:xfrm flipH="1">
              <a:off x="-760061" y="6196546"/>
              <a:ext cx="84675" cy="114300"/>
            </a:xfrm>
            <a:prstGeom prst="line">
              <a:avLst/>
            </a:prstGeom>
            <a:ln>
              <a:solidFill>
                <a:srgbClr val="EEEAE6">
                  <a:alpha val="40000"/>
                </a:srgbClr>
              </a:solidFill>
            </a:ln>
          </p:spPr>
        </p:cxnSp>
        <p:cxnSp>
          <p:nvCxnSpPr>
            <p:cNvPr id="81" name="直接连接符 80"/>
            <p:cNvCxnSpPr/>
            <p:nvPr/>
          </p:nvCxnSpPr>
          <p:spPr>
            <a:xfrm flipH="1">
              <a:off x="-675352" y="6196546"/>
              <a:ext cx="84675" cy="114300"/>
            </a:xfrm>
            <a:prstGeom prst="line">
              <a:avLst/>
            </a:prstGeom>
            <a:ln>
              <a:solidFill>
                <a:srgbClr val="EEEAE6">
                  <a:alpha val="40000"/>
                </a:srgbClr>
              </a:solidFill>
            </a:ln>
          </p:spPr>
        </p:cxnSp>
        <p:cxnSp>
          <p:nvCxnSpPr>
            <p:cNvPr id="82" name="直接连接符 81"/>
            <p:cNvCxnSpPr/>
            <p:nvPr/>
          </p:nvCxnSpPr>
          <p:spPr>
            <a:xfrm flipH="1">
              <a:off x="-590642" y="6196546"/>
              <a:ext cx="84675" cy="114300"/>
            </a:xfrm>
            <a:prstGeom prst="line">
              <a:avLst/>
            </a:prstGeom>
            <a:ln>
              <a:solidFill>
                <a:srgbClr val="EEEAE6">
                  <a:alpha val="40000"/>
                </a:srgbClr>
              </a:solidFill>
            </a:ln>
          </p:spPr>
        </p:cxnSp>
        <p:cxnSp>
          <p:nvCxnSpPr>
            <p:cNvPr id="83" name="直接连接符 82"/>
            <p:cNvCxnSpPr/>
            <p:nvPr/>
          </p:nvCxnSpPr>
          <p:spPr>
            <a:xfrm flipH="1">
              <a:off x="-505933" y="6196546"/>
              <a:ext cx="84675" cy="114300"/>
            </a:xfrm>
            <a:prstGeom prst="line">
              <a:avLst/>
            </a:prstGeom>
            <a:ln>
              <a:solidFill>
                <a:srgbClr val="EEEAE6">
                  <a:alpha val="40000"/>
                </a:srgbClr>
              </a:solidFill>
            </a:ln>
          </p:spPr>
        </p:cxnSp>
        <p:cxnSp>
          <p:nvCxnSpPr>
            <p:cNvPr id="84" name="直接连接符 83"/>
            <p:cNvCxnSpPr/>
            <p:nvPr/>
          </p:nvCxnSpPr>
          <p:spPr>
            <a:xfrm flipH="1">
              <a:off x="-421223" y="6196546"/>
              <a:ext cx="84675" cy="114300"/>
            </a:xfrm>
            <a:prstGeom prst="line">
              <a:avLst/>
            </a:prstGeom>
            <a:ln>
              <a:solidFill>
                <a:srgbClr val="EEEAE6">
                  <a:alpha val="40000"/>
                </a:srgbClr>
              </a:solidFill>
            </a:ln>
          </p:spPr>
        </p:cxnSp>
        <p:cxnSp>
          <p:nvCxnSpPr>
            <p:cNvPr id="85" name="直接连接符 84"/>
            <p:cNvCxnSpPr/>
            <p:nvPr/>
          </p:nvCxnSpPr>
          <p:spPr>
            <a:xfrm flipH="1">
              <a:off x="-336514" y="6196546"/>
              <a:ext cx="84675" cy="114300"/>
            </a:xfrm>
            <a:prstGeom prst="line">
              <a:avLst/>
            </a:prstGeom>
            <a:ln>
              <a:solidFill>
                <a:srgbClr val="EEEAE6">
                  <a:alpha val="40000"/>
                </a:srgbClr>
              </a:solidFill>
            </a:ln>
          </p:spPr>
        </p:cxnSp>
        <p:cxnSp>
          <p:nvCxnSpPr>
            <p:cNvPr id="86" name="直接连接符 85"/>
            <p:cNvCxnSpPr/>
            <p:nvPr/>
          </p:nvCxnSpPr>
          <p:spPr>
            <a:xfrm flipH="1">
              <a:off x="-251804" y="6196546"/>
              <a:ext cx="84675" cy="114300"/>
            </a:xfrm>
            <a:prstGeom prst="line">
              <a:avLst/>
            </a:prstGeom>
            <a:ln>
              <a:solidFill>
                <a:srgbClr val="EEEAE6">
                  <a:alpha val="40000"/>
                </a:srgbClr>
              </a:solidFill>
            </a:ln>
          </p:spPr>
        </p:cxnSp>
        <p:cxnSp>
          <p:nvCxnSpPr>
            <p:cNvPr id="87" name="直接连接符 86"/>
            <p:cNvCxnSpPr/>
            <p:nvPr/>
          </p:nvCxnSpPr>
          <p:spPr>
            <a:xfrm flipH="1">
              <a:off x="-167095" y="6196546"/>
              <a:ext cx="84675" cy="114300"/>
            </a:xfrm>
            <a:prstGeom prst="line">
              <a:avLst/>
            </a:prstGeom>
            <a:ln>
              <a:solidFill>
                <a:srgbClr val="EEEAE6">
                  <a:alpha val="40000"/>
                </a:srgbClr>
              </a:solidFill>
            </a:ln>
          </p:spPr>
        </p:cxnSp>
        <p:cxnSp>
          <p:nvCxnSpPr>
            <p:cNvPr id="88" name="直接连接符 87"/>
            <p:cNvCxnSpPr/>
            <p:nvPr/>
          </p:nvCxnSpPr>
          <p:spPr>
            <a:xfrm flipH="1">
              <a:off x="-82385" y="6196546"/>
              <a:ext cx="84675" cy="114300"/>
            </a:xfrm>
            <a:prstGeom prst="line">
              <a:avLst/>
            </a:prstGeom>
            <a:ln>
              <a:solidFill>
                <a:srgbClr val="EEEAE6">
                  <a:alpha val="40000"/>
                </a:srgbClr>
              </a:solidFill>
            </a:ln>
          </p:spPr>
        </p:cxnSp>
        <p:cxnSp>
          <p:nvCxnSpPr>
            <p:cNvPr id="89" name="直接连接符 88"/>
            <p:cNvCxnSpPr/>
            <p:nvPr/>
          </p:nvCxnSpPr>
          <p:spPr>
            <a:xfrm flipH="1">
              <a:off x="2324" y="6196546"/>
              <a:ext cx="84675" cy="114300"/>
            </a:xfrm>
            <a:prstGeom prst="line">
              <a:avLst/>
            </a:prstGeom>
            <a:ln>
              <a:solidFill>
                <a:srgbClr val="EEEAE6">
                  <a:alpha val="40000"/>
                </a:srgbClr>
              </a:solidFill>
            </a:ln>
          </p:spPr>
        </p:cxnSp>
        <p:cxnSp>
          <p:nvCxnSpPr>
            <p:cNvPr id="90" name="直接连接符 89"/>
            <p:cNvCxnSpPr/>
            <p:nvPr/>
          </p:nvCxnSpPr>
          <p:spPr>
            <a:xfrm flipH="1">
              <a:off x="87034" y="6196546"/>
              <a:ext cx="84675" cy="114300"/>
            </a:xfrm>
            <a:prstGeom prst="line">
              <a:avLst/>
            </a:prstGeom>
            <a:ln>
              <a:solidFill>
                <a:srgbClr val="EEEAE6">
                  <a:alpha val="40000"/>
                </a:srgbClr>
              </a:solidFill>
            </a:ln>
          </p:spPr>
        </p:cxnSp>
        <p:cxnSp>
          <p:nvCxnSpPr>
            <p:cNvPr id="91" name="直接连接符 90"/>
            <p:cNvCxnSpPr/>
            <p:nvPr/>
          </p:nvCxnSpPr>
          <p:spPr>
            <a:xfrm flipH="1">
              <a:off x="171744" y="6196546"/>
              <a:ext cx="84675" cy="114300"/>
            </a:xfrm>
            <a:prstGeom prst="line">
              <a:avLst/>
            </a:prstGeom>
            <a:ln>
              <a:solidFill>
                <a:srgbClr val="EEEAE6">
                  <a:alpha val="40000"/>
                </a:srgbClr>
              </a:solidFill>
            </a:ln>
          </p:spPr>
        </p:cxnSp>
        <p:cxnSp>
          <p:nvCxnSpPr>
            <p:cNvPr id="92" name="直接连接符 91"/>
            <p:cNvCxnSpPr/>
            <p:nvPr/>
          </p:nvCxnSpPr>
          <p:spPr>
            <a:xfrm flipH="1">
              <a:off x="256453" y="6196546"/>
              <a:ext cx="84675" cy="114300"/>
            </a:xfrm>
            <a:prstGeom prst="line">
              <a:avLst/>
            </a:prstGeom>
            <a:ln>
              <a:solidFill>
                <a:srgbClr val="EEEAE6">
                  <a:alpha val="40000"/>
                </a:srgbClr>
              </a:solidFill>
            </a:ln>
          </p:spPr>
        </p:cxnSp>
        <p:cxnSp>
          <p:nvCxnSpPr>
            <p:cNvPr id="93" name="直接连接符 92"/>
            <p:cNvCxnSpPr/>
            <p:nvPr/>
          </p:nvCxnSpPr>
          <p:spPr>
            <a:xfrm flipH="1">
              <a:off x="341163" y="6196546"/>
              <a:ext cx="84675" cy="114300"/>
            </a:xfrm>
            <a:prstGeom prst="line">
              <a:avLst/>
            </a:prstGeom>
            <a:ln>
              <a:solidFill>
                <a:srgbClr val="EEEAE6">
                  <a:alpha val="40000"/>
                </a:srgbClr>
              </a:solidFill>
            </a:ln>
          </p:spPr>
        </p:cxnSp>
        <p:cxnSp>
          <p:nvCxnSpPr>
            <p:cNvPr id="94" name="直接连接符 93"/>
            <p:cNvCxnSpPr/>
            <p:nvPr/>
          </p:nvCxnSpPr>
          <p:spPr>
            <a:xfrm flipH="1">
              <a:off x="425872" y="6196546"/>
              <a:ext cx="84675" cy="114300"/>
            </a:xfrm>
            <a:prstGeom prst="line">
              <a:avLst/>
            </a:prstGeom>
            <a:ln>
              <a:solidFill>
                <a:srgbClr val="EEEAE6">
                  <a:alpha val="40000"/>
                </a:srgbClr>
              </a:solidFill>
            </a:ln>
          </p:spPr>
        </p:cxnSp>
        <p:cxnSp>
          <p:nvCxnSpPr>
            <p:cNvPr id="95" name="直接连接符 94"/>
            <p:cNvCxnSpPr/>
            <p:nvPr/>
          </p:nvCxnSpPr>
          <p:spPr>
            <a:xfrm flipH="1">
              <a:off x="510582" y="6196546"/>
              <a:ext cx="84675" cy="114300"/>
            </a:xfrm>
            <a:prstGeom prst="line">
              <a:avLst/>
            </a:prstGeom>
            <a:ln>
              <a:solidFill>
                <a:srgbClr val="EEEAE6">
                  <a:alpha val="40000"/>
                </a:srgbClr>
              </a:solidFill>
            </a:ln>
          </p:spPr>
        </p:cxnSp>
        <p:cxnSp>
          <p:nvCxnSpPr>
            <p:cNvPr id="96" name="直接连接符 95"/>
            <p:cNvCxnSpPr/>
            <p:nvPr/>
          </p:nvCxnSpPr>
          <p:spPr>
            <a:xfrm flipH="1">
              <a:off x="595291" y="6196546"/>
              <a:ext cx="84675" cy="114300"/>
            </a:xfrm>
            <a:prstGeom prst="line">
              <a:avLst/>
            </a:prstGeom>
            <a:ln>
              <a:solidFill>
                <a:srgbClr val="EEEAE6">
                  <a:alpha val="40000"/>
                </a:srgbClr>
              </a:solidFill>
            </a:ln>
          </p:spPr>
        </p:cxnSp>
        <p:cxnSp>
          <p:nvCxnSpPr>
            <p:cNvPr id="97" name="直接连接符 96"/>
            <p:cNvCxnSpPr/>
            <p:nvPr/>
          </p:nvCxnSpPr>
          <p:spPr>
            <a:xfrm flipH="1">
              <a:off x="680001" y="6196546"/>
              <a:ext cx="84675" cy="114300"/>
            </a:xfrm>
            <a:prstGeom prst="line">
              <a:avLst/>
            </a:prstGeom>
            <a:ln>
              <a:solidFill>
                <a:srgbClr val="EEEAE6">
                  <a:alpha val="40000"/>
                </a:srgbClr>
              </a:solidFill>
            </a:ln>
          </p:spPr>
        </p:cxnSp>
        <p:cxnSp>
          <p:nvCxnSpPr>
            <p:cNvPr id="98" name="直接连接符 97"/>
            <p:cNvCxnSpPr/>
            <p:nvPr/>
          </p:nvCxnSpPr>
          <p:spPr>
            <a:xfrm flipH="1">
              <a:off x="764710" y="6196546"/>
              <a:ext cx="84675" cy="114300"/>
            </a:xfrm>
            <a:prstGeom prst="line">
              <a:avLst/>
            </a:prstGeom>
            <a:ln>
              <a:solidFill>
                <a:srgbClr val="EEEAE6">
                  <a:alpha val="40000"/>
                </a:srgbClr>
              </a:solidFill>
            </a:ln>
          </p:spPr>
        </p:cxnSp>
        <p:cxnSp>
          <p:nvCxnSpPr>
            <p:cNvPr id="99" name="直接连接符 98"/>
            <p:cNvCxnSpPr/>
            <p:nvPr/>
          </p:nvCxnSpPr>
          <p:spPr>
            <a:xfrm flipH="1">
              <a:off x="849420" y="6196546"/>
              <a:ext cx="84675" cy="114300"/>
            </a:xfrm>
            <a:prstGeom prst="line">
              <a:avLst/>
            </a:prstGeom>
            <a:ln>
              <a:solidFill>
                <a:srgbClr val="EEEAE6">
                  <a:alpha val="40000"/>
                </a:srgbClr>
              </a:solidFill>
            </a:ln>
          </p:spPr>
        </p:cxnSp>
        <p:cxnSp>
          <p:nvCxnSpPr>
            <p:cNvPr id="100" name="直接连接符 99"/>
            <p:cNvCxnSpPr/>
            <p:nvPr/>
          </p:nvCxnSpPr>
          <p:spPr>
            <a:xfrm flipH="1">
              <a:off x="934129" y="6196546"/>
              <a:ext cx="84675" cy="114300"/>
            </a:xfrm>
            <a:prstGeom prst="line">
              <a:avLst/>
            </a:prstGeom>
            <a:ln>
              <a:solidFill>
                <a:srgbClr val="EEEAE6">
                  <a:alpha val="40000"/>
                </a:srgbClr>
              </a:solidFill>
            </a:ln>
          </p:spPr>
        </p:cxnSp>
        <p:cxnSp>
          <p:nvCxnSpPr>
            <p:cNvPr id="101" name="直接连接符 100"/>
            <p:cNvCxnSpPr/>
            <p:nvPr/>
          </p:nvCxnSpPr>
          <p:spPr>
            <a:xfrm flipH="1">
              <a:off x="1018839" y="6196546"/>
              <a:ext cx="84675" cy="114300"/>
            </a:xfrm>
            <a:prstGeom prst="line">
              <a:avLst/>
            </a:prstGeom>
            <a:ln>
              <a:solidFill>
                <a:srgbClr val="EEEAE6">
                  <a:alpha val="40000"/>
                </a:srgbClr>
              </a:solidFill>
            </a:ln>
          </p:spPr>
        </p:cxnSp>
        <p:cxnSp>
          <p:nvCxnSpPr>
            <p:cNvPr id="102" name="直接连接符 101"/>
            <p:cNvCxnSpPr/>
            <p:nvPr/>
          </p:nvCxnSpPr>
          <p:spPr>
            <a:xfrm flipH="1">
              <a:off x="1103548" y="6196546"/>
              <a:ext cx="84675" cy="114300"/>
            </a:xfrm>
            <a:prstGeom prst="line">
              <a:avLst/>
            </a:prstGeom>
            <a:ln>
              <a:solidFill>
                <a:srgbClr val="EEEAE6">
                  <a:alpha val="40000"/>
                </a:srgbClr>
              </a:solidFill>
            </a:ln>
          </p:spPr>
        </p:cxnSp>
        <p:cxnSp>
          <p:nvCxnSpPr>
            <p:cNvPr id="103" name="直接连接符 102"/>
            <p:cNvCxnSpPr/>
            <p:nvPr/>
          </p:nvCxnSpPr>
          <p:spPr>
            <a:xfrm flipH="1">
              <a:off x="1188258" y="6196546"/>
              <a:ext cx="84675" cy="114300"/>
            </a:xfrm>
            <a:prstGeom prst="line">
              <a:avLst/>
            </a:prstGeom>
            <a:ln>
              <a:solidFill>
                <a:srgbClr val="EEEAE6">
                  <a:alpha val="40000"/>
                </a:srgbClr>
              </a:solidFill>
            </a:ln>
          </p:spPr>
        </p:cxnSp>
        <p:cxnSp>
          <p:nvCxnSpPr>
            <p:cNvPr id="104" name="直接连接符 103"/>
            <p:cNvCxnSpPr/>
            <p:nvPr/>
          </p:nvCxnSpPr>
          <p:spPr>
            <a:xfrm flipH="1">
              <a:off x="1272967" y="6196546"/>
              <a:ext cx="84675" cy="114300"/>
            </a:xfrm>
            <a:prstGeom prst="line">
              <a:avLst/>
            </a:prstGeom>
            <a:ln>
              <a:solidFill>
                <a:srgbClr val="EEEAE6">
                  <a:alpha val="40000"/>
                </a:srgbClr>
              </a:solidFill>
            </a:ln>
          </p:spPr>
        </p:cxnSp>
        <p:cxnSp>
          <p:nvCxnSpPr>
            <p:cNvPr id="105" name="直接连接符 104"/>
            <p:cNvCxnSpPr/>
            <p:nvPr/>
          </p:nvCxnSpPr>
          <p:spPr>
            <a:xfrm flipH="1">
              <a:off x="1357677" y="6196546"/>
              <a:ext cx="84675" cy="114300"/>
            </a:xfrm>
            <a:prstGeom prst="line">
              <a:avLst/>
            </a:prstGeom>
            <a:ln>
              <a:solidFill>
                <a:srgbClr val="EEEAE6">
                  <a:alpha val="40000"/>
                </a:srgbClr>
              </a:solidFill>
            </a:ln>
          </p:spPr>
        </p:cxnSp>
        <p:cxnSp>
          <p:nvCxnSpPr>
            <p:cNvPr id="106" name="直接连接符 105"/>
            <p:cNvCxnSpPr/>
            <p:nvPr/>
          </p:nvCxnSpPr>
          <p:spPr>
            <a:xfrm flipH="1">
              <a:off x="1442386" y="6196546"/>
              <a:ext cx="84675" cy="114300"/>
            </a:xfrm>
            <a:prstGeom prst="line">
              <a:avLst/>
            </a:prstGeom>
            <a:ln>
              <a:solidFill>
                <a:srgbClr val="EEEAE6">
                  <a:alpha val="40000"/>
                </a:srgbClr>
              </a:solidFill>
            </a:ln>
          </p:spPr>
        </p:cxnSp>
        <p:cxnSp>
          <p:nvCxnSpPr>
            <p:cNvPr id="107" name="直接连接符 106"/>
            <p:cNvCxnSpPr/>
            <p:nvPr/>
          </p:nvCxnSpPr>
          <p:spPr>
            <a:xfrm flipH="1">
              <a:off x="1527096" y="6196546"/>
              <a:ext cx="84675" cy="114300"/>
            </a:xfrm>
            <a:prstGeom prst="line">
              <a:avLst/>
            </a:prstGeom>
            <a:ln>
              <a:solidFill>
                <a:srgbClr val="EEEAE6">
                  <a:alpha val="40000"/>
                </a:srgbClr>
              </a:solidFill>
            </a:ln>
          </p:spPr>
        </p:cxnSp>
        <p:cxnSp>
          <p:nvCxnSpPr>
            <p:cNvPr id="108" name="直接连接符 107"/>
            <p:cNvCxnSpPr/>
            <p:nvPr/>
          </p:nvCxnSpPr>
          <p:spPr>
            <a:xfrm flipH="1">
              <a:off x="1611806" y="6196546"/>
              <a:ext cx="84675" cy="114300"/>
            </a:xfrm>
            <a:prstGeom prst="line">
              <a:avLst/>
            </a:prstGeom>
            <a:ln>
              <a:solidFill>
                <a:srgbClr val="EEEAE6">
                  <a:alpha val="40000"/>
                </a:srgbClr>
              </a:solidFill>
            </a:ln>
          </p:spPr>
        </p:cxnSp>
        <p:cxnSp>
          <p:nvCxnSpPr>
            <p:cNvPr id="109" name="直接连接符 108"/>
            <p:cNvCxnSpPr/>
            <p:nvPr/>
          </p:nvCxnSpPr>
          <p:spPr>
            <a:xfrm flipH="1">
              <a:off x="1696515" y="6196546"/>
              <a:ext cx="84675" cy="114300"/>
            </a:xfrm>
            <a:prstGeom prst="line">
              <a:avLst/>
            </a:prstGeom>
            <a:ln>
              <a:solidFill>
                <a:srgbClr val="EEEAE6">
                  <a:alpha val="40000"/>
                </a:srgbClr>
              </a:solidFill>
            </a:ln>
          </p:spPr>
        </p:cxnSp>
        <p:cxnSp>
          <p:nvCxnSpPr>
            <p:cNvPr id="110" name="直接连接符 109"/>
            <p:cNvCxnSpPr/>
            <p:nvPr/>
          </p:nvCxnSpPr>
          <p:spPr>
            <a:xfrm flipH="1">
              <a:off x="1781225" y="6196546"/>
              <a:ext cx="84675" cy="114300"/>
            </a:xfrm>
            <a:prstGeom prst="line">
              <a:avLst/>
            </a:prstGeom>
            <a:ln>
              <a:solidFill>
                <a:srgbClr val="EEEAE6">
                  <a:alpha val="40000"/>
                </a:srgbClr>
              </a:solidFill>
            </a:ln>
          </p:spPr>
        </p:cxnSp>
        <p:cxnSp>
          <p:nvCxnSpPr>
            <p:cNvPr id="111" name="直接连接符 110"/>
            <p:cNvCxnSpPr/>
            <p:nvPr/>
          </p:nvCxnSpPr>
          <p:spPr>
            <a:xfrm flipH="1">
              <a:off x="1865934" y="6196546"/>
              <a:ext cx="84675" cy="114300"/>
            </a:xfrm>
            <a:prstGeom prst="line">
              <a:avLst/>
            </a:prstGeom>
            <a:ln>
              <a:solidFill>
                <a:srgbClr val="EEEAE6">
                  <a:alpha val="40000"/>
                </a:srgbClr>
              </a:solidFill>
            </a:ln>
          </p:spPr>
        </p:cxnSp>
        <p:cxnSp>
          <p:nvCxnSpPr>
            <p:cNvPr id="112" name="直接连接符 111"/>
            <p:cNvCxnSpPr/>
            <p:nvPr/>
          </p:nvCxnSpPr>
          <p:spPr>
            <a:xfrm flipH="1">
              <a:off x="1950644" y="6196546"/>
              <a:ext cx="84675" cy="114300"/>
            </a:xfrm>
            <a:prstGeom prst="line">
              <a:avLst/>
            </a:prstGeom>
            <a:ln>
              <a:solidFill>
                <a:srgbClr val="EEEAE6">
                  <a:alpha val="40000"/>
                </a:srgbClr>
              </a:solidFill>
            </a:ln>
          </p:spPr>
        </p:cxnSp>
        <p:cxnSp>
          <p:nvCxnSpPr>
            <p:cNvPr id="113" name="直接连接符 112"/>
            <p:cNvCxnSpPr/>
            <p:nvPr/>
          </p:nvCxnSpPr>
          <p:spPr>
            <a:xfrm flipH="1">
              <a:off x="2035353" y="6196546"/>
              <a:ext cx="84675" cy="114300"/>
            </a:xfrm>
            <a:prstGeom prst="line">
              <a:avLst/>
            </a:prstGeom>
            <a:ln>
              <a:solidFill>
                <a:srgbClr val="EEEAE6">
                  <a:alpha val="40000"/>
                </a:srgbClr>
              </a:solidFill>
            </a:ln>
          </p:spPr>
        </p:cxnSp>
        <p:cxnSp>
          <p:nvCxnSpPr>
            <p:cNvPr id="114" name="直接连接符 113"/>
            <p:cNvCxnSpPr/>
            <p:nvPr/>
          </p:nvCxnSpPr>
          <p:spPr>
            <a:xfrm flipH="1">
              <a:off x="2120063" y="6196546"/>
              <a:ext cx="84675" cy="114300"/>
            </a:xfrm>
            <a:prstGeom prst="line">
              <a:avLst/>
            </a:prstGeom>
            <a:ln>
              <a:solidFill>
                <a:srgbClr val="EEEAE6">
                  <a:alpha val="40000"/>
                </a:srgbClr>
              </a:solidFill>
            </a:ln>
          </p:spPr>
        </p:cxnSp>
        <p:cxnSp>
          <p:nvCxnSpPr>
            <p:cNvPr id="115" name="直接连接符 114"/>
            <p:cNvCxnSpPr/>
            <p:nvPr/>
          </p:nvCxnSpPr>
          <p:spPr>
            <a:xfrm flipH="1">
              <a:off x="2204772" y="6196546"/>
              <a:ext cx="84675" cy="114300"/>
            </a:xfrm>
            <a:prstGeom prst="line">
              <a:avLst/>
            </a:prstGeom>
            <a:ln>
              <a:solidFill>
                <a:srgbClr val="EEEAE6">
                  <a:alpha val="40000"/>
                </a:srgbClr>
              </a:solidFill>
            </a:ln>
          </p:spPr>
        </p:cxnSp>
        <p:cxnSp>
          <p:nvCxnSpPr>
            <p:cNvPr id="116" name="直接连接符 115"/>
            <p:cNvCxnSpPr/>
            <p:nvPr/>
          </p:nvCxnSpPr>
          <p:spPr>
            <a:xfrm flipH="1">
              <a:off x="2289482" y="6196546"/>
              <a:ext cx="84675" cy="114300"/>
            </a:xfrm>
            <a:prstGeom prst="line">
              <a:avLst/>
            </a:prstGeom>
            <a:ln>
              <a:solidFill>
                <a:srgbClr val="EEEAE6">
                  <a:alpha val="40000"/>
                </a:srgbClr>
              </a:solidFill>
            </a:ln>
          </p:spPr>
        </p:cxnSp>
        <p:cxnSp>
          <p:nvCxnSpPr>
            <p:cNvPr id="117" name="直接连接符 116"/>
            <p:cNvCxnSpPr/>
            <p:nvPr/>
          </p:nvCxnSpPr>
          <p:spPr>
            <a:xfrm flipH="1">
              <a:off x="2374191" y="6196546"/>
              <a:ext cx="84675" cy="114300"/>
            </a:xfrm>
            <a:prstGeom prst="line">
              <a:avLst/>
            </a:prstGeom>
            <a:ln>
              <a:solidFill>
                <a:srgbClr val="EEEAE6">
                  <a:alpha val="40000"/>
                </a:srgbClr>
              </a:solidFill>
            </a:ln>
          </p:spPr>
        </p:cxnSp>
        <p:cxnSp>
          <p:nvCxnSpPr>
            <p:cNvPr id="118" name="直接连接符 117"/>
            <p:cNvCxnSpPr/>
            <p:nvPr/>
          </p:nvCxnSpPr>
          <p:spPr>
            <a:xfrm flipH="1">
              <a:off x="2458901" y="6196546"/>
              <a:ext cx="84675" cy="114300"/>
            </a:xfrm>
            <a:prstGeom prst="line">
              <a:avLst/>
            </a:prstGeom>
            <a:ln>
              <a:solidFill>
                <a:srgbClr val="EEEAE6">
                  <a:alpha val="40000"/>
                </a:srgbClr>
              </a:solidFill>
            </a:ln>
          </p:spPr>
        </p:cxnSp>
        <p:cxnSp>
          <p:nvCxnSpPr>
            <p:cNvPr id="119" name="直接连接符 118"/>
            <p:cNvCxnSpPr/>
            <p:nvPr/>
          </p:nvCxnSpPr>
          <p:spPr>
            <a:xfrm flipH="1">
              <a:off x="2543610" y="6196546"/>
              <a:ext cx="84675" cy="114300"/>
            </a:xfrm>
            <a:prstGeom prst="line">
              <a:avLst/>
            </a:prstGeom>
            <a:ln>
              <a:solidFill>
                <a:srgbClr val="EEEAE6">
                  <a:alpha val="40000"/>
                </a:srgbClr>
              </a:solidFill>
            </a:ln>
          </p:spPr>
        </p:cxnSp>
        <p:cxnSp>
          <p:nvCxnSpPr>
            <p:cNvPr id="120" name="直接连接符 119"/>
            <p:cNvCxnSpPr/>
            <p:nvPr/>
          </p:nvCxnSpPr>
          <p:spPr>
            <a:xfrm flipH="1">
              <a:off x="2628320" y="6196546"/>
              <a:ext cx="84675" cy="114300"/>
            </a:xfrm>
            <a:prstGeom prst="line">
              <a:avLst/>
            </a:prstGeom>
            <a:ln>
              <a:solidFill>
                <a:srgbClr val="EEEAE6">
                  <a:alpha val="40000"/>
                </a:srgbClr>
              </a:solidFill>
            </a:ln>
          </p:spPr>
        </p:cxnSp>
        <p:cxnSp>
          <p:nvCxnSpPr>
            <p:cNvPr id="121" name="直接连接符 120"/>
            <p:cNvCxnSpPr/>
            <p:nvPr/>
          </p:nvCxnSpPr>
          <p:spPr>
            <a:xfrm flipH="1">
              <a:off x="2713029" y="6196546"/>
              <a:ext cx="84675" cy="114300"/>
            </a:xfrm>
            <a:prstGeom prst="line">
              <a:avLst/>
            </a:prstGeom>
            <a:ln>
              <a:solidFill>
                <a:srgbClr val="EEEAE6">
                  <a:alpha val="40000"/>
                </a:srgbClr>
              </a:solidFill>
            </a:ln>
          </p:spPr>
        </p:cxnSp>
        <p:cxnSp>
          <p:nvCxnSpPr>
            <p:cNvPr id="122" name="直接连接符 121"/>
            <p:cNvCxnSpPr/>
            <p:nvPr/>
          </p:nvCxnSpPr>
          <p:spPr>
            <a:xfrm flipH="1">
              <a:off x="2797739" y="6196546"/>
              <a:ext cx="84675" cy="114300"/>
            </a:xfrm>
            <a:prstGeom prst="line">
              <a:avLst/>
            </a:prstGeom>
            <a:ln>
              <a:solidFill>
                <a:srgbClr val="EEEAE6">
                  <a:alpha val="40000"/>
                </a:srgbClr>
              </a:solidFill>
            </a:ln>
          </p:spPr>
        </p:cxnSp>
        <p:cxnSp>
          <p:nvCxnSpPr>
            <p:cNvPr id="123" name="直接连接符 122"/>
            <p:cNvCxnSpPr/>
            <p:nvPr/>
          </p:nvCxnSpPr>
          <p:spPr>
            <a:xfrm flipH="1">
              <a:off x="2882448" y="6196546"/>
              <a:ext cx="84675" cy="114300"/>
            </a:xfrm>
            <a:prstGeom prst="line">
              <a:avLst/>
            </a:prstGeom>
            <a:ln>
              <a:solidFill>
                <a:srgbClr val="EEEAE6">
                  <a:alpha val="40000"/>
                </a:srgbClr>
              </a:solidFill>
            </a:ln>
          </p:spPr>
        </p:cxnSp>
        <p:cxnSp>
          <p:nvCxnSpPr>
            <p:cNvPr id="124" name="直接连接符 123"/>
            <p:cNvCxnSpPr/>
            <p:nvPr/>
          </p:nvCxnSpPr>
          <p:spPr>
            <a:xfrm flipH="1">
              <a:off x="2967158" y="6196546"/>
              <a:ext cx="84675" cy="114300"/>
            </a:xfrm>
            <a:prstGeom prst="line">
              <a:avLst/>
            </a:prstGeom>
            <a:ln>
              <a:solidFill>
                <a:srgbClr val="EEEAE6">
                  <a:alpha val="40000"/>
                </a:srgbClr>
              </a:solidFill>
            </a:ln>
          </p:spPr>
        </p:cxnSp>
        <p:cxnSp>
          <p:nvCxnSpPr>
            <p:cNvPr id="125" name="直接连接符 124"/>
            <p:cNvCxnSpPr/>
            <p:nvPr/>
          </p:nvCxnSpPr>
          <p:spPr>
            <a:xfrm flipH="1">
              <a:off x="3051868" y="6196546"/>
              <a:ext cx="84675" cy="114300"/>
            </a:xfrm>
            <a:prstGeom prst="line">
              <a:avLst/>
            </a:prstGeom>
            <a:ln>
              <a:solidFill>
                <a:srgbClr val="EEEAE6">
                  <a:alpha val="40000"/>
                </a:srgbClr>
              </a:solidFill>
            </a:ln>
          </p:spPr>
        </p:cxnSp>
        <p:cxnSp>
          <p:nvCxnSpPr>
            <p:cNvPr id="126" name="直接连接符 125"/>
            <p:cNvCxnSpPr/>
            <p:nvPr/>
          </p:nvCxnSpPr>
          <p:spPr>
            <a:xfrm flipH="1">
              <a:off x="3136577" y="6196546"/>
              <a:ext cx="84675" cy="114300"/>
            </a:xfrm>
            <a:prstGeom prst="line">
              <a:avLst/>
            </a:prstGeom>
            <a:ln>
              <a:solidFill>
                <a:srgbClr val="EEEAE6">
                  <a:alpha val="40000"/>
                </a:srgbClr>
              </a:solidFill>
            </a:ln>
          </p:spPr>
        </p:cxnSp>
        <p:cxnSp>
          <p:nvCxnSpPr>
            <p:cNvPr id="127" name="直接连接符 126"/>
            <p:cNvCxnSpPr/>
            <p:nvPr/>
          </p:nvCxnSpPr>
          <p:spPr>
            <a:xfrm flipH="1">
              <a:off x="3221287" y="6196546"/>
              <a:ext cx="84675" cy="114300"/>
            </a:xfrm>
            <a:prstGeom prst="line">
              <a:avLst/>
            </a:prstGeom>
            <a:ln>
              <a:solidFill>
                <a:srgbClr val="EEEAE6">
                  <a:alpha val="40000"/>
                </a:srgbClr>
              </a:solidFill>
            </a:ln>
          </p:spPr>
        </p:cxnSp>
        <p:cxnSp>
          <p:nvCxnSpPr>
            <p:cNvPr id="128" name="直接连接符 127"/>
            <p:cNvCxnSpPr/>
            <p:nvPr/>
          </p:nvCxnSpPr>
          <p:spPr>
            <a:xfrm flipH="1">
              <a:off x="3305996" y="6196546"/>
              <a:ext cx="84675" cy="114300"/>
            </a:xfrm>
            <a:prstGeom prst="line">
              <a:avLst/>
            </a:prstGeom>
            <a:ln>
              <a:solidFill>
                <a:srgbClr val="EEEAE6">
                  <a:alpha val="40000"/>
                </a:srgbClr>
              </a:solidFill>
            </a:ln>
          </p:spPr>
        </p:cxnSp>
        <p:cxnSp>
          <p:nvCxnSpPr>
            <p:cNvPr id="129" name="直接连接符 128"/>
            <p:cNvCxnSpPr/>
            <p:nvPr/>
          </p:nvCxnSpPr>
          <p:spPr>
            <a:xfrm flipH="1">
              <a:off x="3390706" y="6196546"/>
              <a:ext cx="84675" cy="114300"/>
            </a:xfrm>
            <a:prstGeom prst="line">
              <a:avLst/>
            </a:prstGeom>
            <a:ln>
              <a:solidFill>
                <a:srgbClr val="EEEAE6">
                  <a:alpha val="40000"/>
                </a:srgbClr>
              </a:solidFill>
            </a:ln>
          </p:spPr>
        </p:cxnSp>
        <p:cxnSp>
          <p:nvCxnSpPr>
            <p:cNvPr id="130" name="直接连接符 129"/>
            <p:cNvCxnSpPr/>
            <p:nvPr/>
          </p:nvCxnSpPr>
          <p:spPr>
            <a:xfrm flipH="1">
              <a:off x="3475415" y="6196546"/>
              <a:ext cx="84675" cy="114300"/>
            </a:xfrm>
            <a:prstGeom prst="line">
              <a:avLst/>
            </a:prstGeom>
            <a:ln>
              <a:solidFill>
                <a:srgbClr val="EEEAE6">
                  <a:alpha val="40000"/>
                </a:srgbClr>
              </a:solidFill>
            </a:ln>
          </p:spPr>
        </p:cxnSp>
        <p:cxnSp>
          <p:nvCxnSpPr>
            <p:cNvPr id="131" name="直接连接符 130"/>
            <p:cNvCxnSpPr/>
            <p:nvPr/>
          </p:nvCxnSpPr>
          <p:spPr>
            <a:xfrm flipH="1">
              <a:off x="3560125" y="6196546"/>
              <a:ext cx="84675" cy="114300"/>
            </a:xfrm>
            <a:prstGeom prst="line">
              <a:avLst/>
            </a:prstGeom>
            <a:ln>
              <a:solidFill>
                <a:srgbClr val="EEEAE6">
                  <a:alpha val="40000"/>
                </a:srgbClr>
              </a:solidFill>
            </a:ln>
          </p:spPr>
        </p:cxnSp>
        <p:cxnSp>
          <p:nvCxnSpPr>
            <p:cNvPr id="132" name="直接连接符 131"/>
            <p:cNvCxnSpPr/>
            <p:nvPr/>
          </p:nvCxnSpPr>
          <p:spPr>
            <a:xfrm flipH="1">
              <a:off x="3729544" y="6196546"/>
              <a:ext cx="84675" cy="114300"/>
            </a:xfrm>
            <a:prstGeom prst="line">
              <a:avLst/>
            </a:prstGeom>
            <a:ln>
              <a:solidFill>
                <a:srgbClr val="EEEAE6">
                  <a:alpha val="40000"/>
                </a:srgbClr>
              </a:solidFill>
            </a:ln>
          </p:spPr>
        </p:cxnSp>
        <p:cxnSp>
          <p:nvCxnSpPr>
            <p:cNvPr id="133" name="直接连接符 132"/>
            <p:cNvCxnSpPr/>
            <p:nvPr/>
          </p:nvCxnSpPr>
          <p:spPr>
            <a:xfrm flipH="1">
              <a:off x="3644834" y="6196546"/>
              <a:ext cx="84675" cy="114300"/>
            </a:xfrm>
            <a:prstGeom prst="line">
              <a:avLst/>
            </a:prstGeom>
            <a:ln>
              <a:solidFill>
                <a:srgbClr val="EEEAE6">
                  <a:alpha val="40000"/>
                </a:srgbClr>
              </a:solidFill>
            </a:ln>
          </p:spPr>
        </p:cxnSp>
        <p:cxnSp>
          <p:nvCxnSpPr>
            <p:cNvPr id="134" name="直接连接符 133"/>
            <p:cNvCxnSpPr/>
            <p:nvPr/>
          </p:nvCxnSpPr>
          <p:spPr>
            <a:xfrm flipH="1">
              <a:off x="3814253" y="6196546"/>
              <a:ext cx="84675" cy="114300"/>
            </a:xfrm>
            <a:prstGeom prst="line">
              <a:avLst/>
            </a:prstGeom>
            <a:ln>
              <a:solidFill>
                <a:srgbClr val="EEEAE6">
                  <a:alpha val="40000"/>
                </a:srgbClr>
              </a:solidFill>
            </a:ln>
          </p:spPr>
        </p:cxnSp>
        <p:cxnSp>
          <p:nvCxnSpPr>
            <p:cNvPr id="135" name="直接连接符 134"/>
            <p:cNvCxnSpPr/>
            <p:nvPr/>
          </p:nvCxnSpPr>
          <p:spPr>
            <a:xfrm flipH="1">
              <a:off x="3898963" y="6196546"/>
              <a:ext cx="84675" cy="114300"/>
            </a:xfrm>
            <a:prstGeom prst="line">
              <a:avLst/>
            </a:prstGeom>
            <a:ln>
              <a:solidFill>
                <a:srgbClr val="EEEAE6">
                  <a:alpha val="40000"/>
                </a:srgbClr>
              </a:solidFill>
            </a:ln>
          </p:spPr>
        </p:cxnSp>
        <p:cxnSp>
          <p:nvCxnSpPr>
            <p:cNvPr id="136" name="直接连接符 135"/>
            <p:cNvCxnSpPr/>
            <p:nvPr/>
          </p:nvCxnSpPr>
          <p:spPr>
            <a:xfrm flipH="1">
              <a:off x="3983672" y="6196546"/>
              <a:ext cx="84675" cy="114300"/>
            </a:xfrm>
            <a:prstGeom prst="line">
              <a:avLst/>
            </a:prstGeom>
            <a:ln>
              <a:solidFill>
                <a:srgbClr val="EEEAE6">
                  <a:alpha val="40000"/>
                </a:srgbClr>
              </a:solidFill>
            </a:ln>
          </p:spPr>
        </p:cxnSp>
        <p:cxnSp>
          <p:nvCxnSpPr>
            <p:cNvPr id="137" name="直接连接符 136"/>
            <p:cNvCxnSpPr/>
            <p:nvPr/>
          </p:nvCxnSpPr>
          <p:spPr>
            <a:xfrm flipH="1">
              <a:off x="4068382" y="6196546"/>
              <a:ext cx="84675" cy="114300"/>
            </a:xfrm>
            <a:prstGeom prst="line">
              <a:avLst/>
            </a:prstGeom>
            <a:ln>
              <a:solidFill>
                <a:srgbClr val="EEEAE6">
                  <a:alpha val="40000"/>
                </a:srgbClr>
              </a:solidFill>
            </a:ln>
          </p:spPr>
        </p:cxnSp>
        <p:cxnSp>
          <p:nvCxnSpPr>
            <p:cNvPr id="138" name="直接连接符 137"/>
            <p:cNvCxnSpPr/>
            <p:nvPr/>
          </p:nvCxnSpPr>
          <p:spPr>
            <a:xfrm flipH="1">
              <a:off x="4153091" y="6196546"/>
              <a:ext cx="84675" cy="114300"/>
            </a:xfrm>
            <a:prstGeom prst="line">
              <a:avLst/>
            </a:prstGeom>
            <a:ln>
              <a:solidFill>
                <a:srgbClr val="EEEAE6">
                  <a:alpha val="40000"/>
                </a:srgbClr>
              </a:solidFill>
            </a:ln>
          </p:spPr>
        </p:cxnSp>
        <p:cxnSp>
          <p:nvCxnSpPr>
            <p:cNvPr id="139" name="直接连接符 138"/>
            <p:cNvCxnSpPr/>
            <p:nvPr/>
          </p:nvCxnSpPr>
          <p:spPr>
            <a:xfrm flipH="1">
              <a:off x="4237801" y="6196546"/>
              <a:ext cx="84675" cy="114300"/>
            </a:xfrm>
            <a:prstGeom prst="line">
              <a:avLst/>
            </a:prstGeom>
            <a:ln>
              <a:solidFill>
                <a:srgbClr val="EEEAE6">
                  <a:alpha val="40000"/>
                </a:srgbClr>
              </a:solidFill>
            </a:ln>
          </p:spPr>
        </p:cxnSp>
        <p:cxnSp>
          <p:nvCxnSpPr>
            <p:cNvPr id="140" name="直接连接符 139"/>
            <p:cNvCxnSpPr/>
            <p:nvPr/>
          </p:nvCxnSpPr>
          <p:spPr>
            <a:xfrm flipH="1">
              <a:off x="4322510" y="6196546"/>
              <a:ext cx="84675" cy="114300"/>
            </a:xfrm>
            <a:prstGeom prst="line">
              <a:avLst/>
            </a:prstGeom>
            <a:ln>
              <a:solidFill>
                <a:srgbClr val="EEEAE6">
                  <a:alpha val="40000"/>
                </a:srgbClr>
              </a:solidFill>
            </a:ln>
          </p:spPr>
        </p:cxnSp>
        <p:cxnSp>
          <p:nvCxnSpPr>
            <p:cNvPr id="141" name="直接连接符 140"/>
            <p:cNvCxnSpPr/>
            <p:nvPr/>
          </p:nvCxnSpPr>
          <p:spPr>
            <a:xfrm flipH="1">
              <a:off x="4407220" y="6196546"/>
              <a:ext cx="84675" cy="114300"/>
            </a:xfrm>
            <a:prstGeom prst="line">
              <a:avLst/>
            </a:prstGeom>
            <a:ln>
              <a:solidFill>
                <a:srgbClr val="EEEAE6">
                  <a:alpha val="40000"/>
                </a:srgbClr>
              </a:solidFill>
            </a:ln>
          </p:spPr>
        </p:cxnSp>
        <p:cxnSp>
          <p:nvCxnSpPr>
            <p:cNvPr id="142" name="直接连接符 141"/>
            <p:cNvCxnSpPr/>
            <p:nvPr/>
          </p:nvCxnSpPr>
          <p:spPr>
            <a:xfrm flipH="1">
              <a:off x="4491930" y="6196546"/>
              <a:ext cx="84675" cy="114300"/>
            </a:xfrm>
            <a:prstGeom prst="line">
              <a:avLst/>
            </a:prstGeom>
            <a:ln>
              <a:solidFill>
                <a:srgbClr val="EEEAE6">
                  <a:alpha val="40000"/>
                </a:srgbClr>
              </a:solidFill>
            </a:ln>
          </p:spPr>
        </p:cxnSp>
        <p:cxnSp>
          <p:nvCxnSpPr>
            <p:cNvPr id="143" name="直接连接符 142"/>
            <p:cNvCxnSpPr/>
            <p:nvPr/>
          </p:nvCxnSpPr>
          <p:spPr>
            <a:xfrm flipH="1">
              <a:off x="4576639" y="6196546"/>
              <a:ext cx="84675" cy="114300"/>
            </a:xfrm>
            <a:prstGeom prst="line">
              <a:avLst/>
            </a:prstGeom>
            <a:ln>
              <a:solidFill>
                <a:srgbClr val="EEEAE6">
                  <a:alpha val="40000"/>
                </a:srgbClr>
              </a:solidFill>
            </a:ln>
          </p:spPr>
        </p:cxnSp>
      </p:grpSp>
      <p:sp>
        <p:nvSpPr>
          <p:cNvPr id="416" name="文本占位符 24"/>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p>
        </p:txBody>
      </p:sp>
      <p:sp>
        <p:nvSpPr>
          <p:cNvPr id="418" name="文本占位符 24"/>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400">
              <a:buNone/>
              <a:defRPr lang="zh-CN" altLang="en-US" sz="2000" b="0" dirty="0">
                <a:solidFill>
                  <a:schemeClr val="bg1"/>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p>
        </p:txBody>
      </p:sp>
      <p:sp>
        <p:nvSpPr>
          <p:cNvPr id="419" name="文本占位符 24"/>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422" name="矩形 421"/>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414" name="组合 413"/>
          <p:cNvGrpSpPr/>
          <p:nvPr userDrawn="1"/>
        </p:nvGrpSpPr>
        <p:grpSpPr>
          <a:xfrm>
            <a:off x="4778123" y="4450785"/>
            <a:ext cx="2635754" cy="1843964"/>
            <a:chOff x="323270" y="5182561"/>
            <a:chExt cx="2073692" cy="1258766"/>
          </a:xfrm>
        </p:grpSpPr>
        <p:sp>
          <p:nvSpPr>
            <p:cNvPr id="415" name="任意多边形: 形状 414"/>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p:cNvGrpSpPr/>
            <p:nvPr/>
          </p:nvGrpSpPr>
          <p:grpSpPr>
            <a:xfrm>
              <a:off x="337592" y="5190929"/>
              <a:ext cx="2050614" cy="1242031"/>
              <a:chOff x="2758492" y="2362038"/>
              <a:chExt cx="6963293" cy="4217577"/>
            </a:xfrm>
          </p:grpSpPr>
          <p:grpSp>
            <p:nvGrpSpPr>
              <p:cNvPr id="420" name="组合 419"/>
              <p:cNvGrpSpPr/>
              <p:nvPr/>
            </p:nvGrpSpPr>
            <p:grpSpPr>
              <a:xfrm>
                <a:off x="2758492" y="2362038"/>
                <a:ext cx="6963293" cy="4217577"/>
                <a:chOff x="2758492" y="2362038"/>
                <a:chExt cx="6963293" cy="4217577"/>
              </a:xfrm>
              <a:solidFill>
                <a:schemeClr val="accent1"/>
              </a:solidFill>
            </p:grpSpPr>
            <p:sp>
              <p:nvSpPr>
                <p:cNvPr id="429" name="任意多边形: 形状 42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p:cNvGrpSpPr/>
                <p:nvPr/>
              </p:nvGrpSpPr>
              <p:grpSpPr>
                <a:xfrm>
                  <a:off x="2758492" y="2362038"/>
                  <a:ext cx="6963293" cy="4217577"/>
                  <a:chOff x="2530023" y="1368503"/>
                  <a:chExt cx="7168897" cy="4026556"/>
                </a:xfrm>
                <a:grpFill/>
              </p:grpSpPr>
              <p:sp>
                <p:nvSpPr>
                  <p:cNvPr id="431" name="任意多边形: 形状 43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a:fillRect/>
          </a:stretch>
        </p:blipFill>
        <p:spPr>
          <a:xfrm>
            <a:off x="4648202" y="1949789"/>
            <a:ext cx="2819398" cy="942342"/>
          </a:xfrm>
          <a:prstGeom prst="rect">
            <a:avLst/>
          </a:prstGeom>
        </p:spPr>
      </p:pic>
      <p:pic>
        <p:nvPicPr>
          <p:cNvPr id="7" name="图片 6"/>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363" b="30859"/>
          <a:stretch>
            <a:fillRect/>
          </a:stretch>
        </p:blipFill>
        <p:spPr>
          <a:xfrm>
            <a:off x="5182914" y="645518"/>
            <a:ext cx="1749972" cy="1290760"/>
          </a:xfrm>
          <a:prstGeom prst="rect">
            <a:avLst/>
          </a:prstGeom>
        </p:spPr>
      </p:pic>
      <p:sp>
        <p:nvSpPr>
          <p:cNvPr id="16" name="文本占位符 659"/>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p>
        </p:txBody>
      </p:sp>
      <p:sp>
        <p:nvSpPr>
          <p:cNvPr id="17" name="文本占位符 663"/>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p>
        </p:txBody>
      </p:sp>
      <p:sp>
        <p:nvSpPr>
          <p:cNvPr id="19" name="文本占位符 56"/>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p>
        </p:txBody>
      </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5590"/>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爱国勤学 奋进务实</a:t>
            </a: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5" name="图片 4" descr="LOGO"/>
          <p:cNvPicPr>
            <a:picLocks noChangeAspect="1"/>
          </p:cNvPicPr>
          <p:nvPr userDrawn="1"/>
        </p:nvPicPr>
        <p:blipFill>
          <a:blip r:embed="rId2"/>
          <a:stretch>
            <a:fillRect/>
          </a:stretch>
        </p:blipFill>
        <p:spPr>
          <a:xfrm>
            <a:off x="9030335" y="400050"/>
            <a:ext cx="2736850" cy="652780"/>
          </a:xfrm>
          <a:prstGeom prst="rect">
            <a:avLst/>
          </a:prstGeom>
        </p:spPr>
      </p:pic>
      <p:sp>
        <p:nvSpPr>
          <p:cNvPr id="137" name="矩形 136">
            <a:extLst>
              <a:ext uri="{FF2B5EF4-FFF2-40B4-BE49-F238E27FC236}">
                <a16:creationId xmlns:a16="http://schemas.microsoft.com/office/drawing/2014/main" id="{77C95DE7-FB69-4262-837F-709D56BACCDC}"/>
              </a:ext>
            </a:extLst>
          </p:cNvPr>
          <p:cNvSpPr/>
          <p:nvPr userDrawn="1"/>
        </p:nvSpPr>
        <p:spPr>
          <a:xfrm rot="7055768">
            <a:off x="969244" y="3621519"/>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a:extLst>
              <a:ext uri="{FF2B5EF4-FFF2-40B4-BE49-F238E27FC236}">
                <a16:creationId xmlns:a16="http://schemas.microsoft.com/office/drawing/2014/main" id="{0D0004F4-41FF-4A8A-9422-30882BDE7776}"/>
              </a:ext>
            </a:extLst>
          </p:cNvPr>
          <p:cNvSpPr/>
          <p:nvPr userDrawn="1"/>
        </p:nvSpPr>
        <p:spPr>
          <a:xfrm rot="7055768">
            <a:off x="2842871" y="2249611"/>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4834DD40-C089-4A50-B166-4C319F0168C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6"/>
          </p:nvPr>
        </p:nvSpPr>
        <p:spPr/>
        <p:txBody>
          <a:bodyPr/>
          <a:lstStyle/>
          <a:p>
            <a:r>
              <a:rPr lang="en-US" altLang="zh-CN" dirty="0"/>
              <a:t>2020.2.26</a:t>
            </a:r>
            <a:r>
              <a:rPr lang="zh-CN" altLang="en-US" dirty="0"/>
              <a:t>线上大组会汇报</a:t>
            </a:r>
          </a:p>
        </p:txBody>
      </p:sp>
      <p:sp>
        <p:nvSpPr>
          <p:cNvPr id="8" name="文本占位符 7"/>
          <p:cNvSpPr>
            <a:spLocks noGrp="1"/>
          </p:cNvSpPr>
          <p:nvPr>
            <p:ph type="body" sz="quarter" idx="17"/>
          </p:nvPr>
        </p:nvSpPr>
        <p:spPr/>
        <p:txBody>
          <a:bodyPr>
            <a:normAutofit/>
          </a:bodyPr>
          <a:lstStyle/>
          <a:p>
            <a:r>
              <a:rPr lang="en-US" altLang="zh-CN" dirty="0"/>
              <a:t>Report of the online group meeting on February 26, 2020 </a:t>
            </a:r>
          </a:p>
        </p:txBody>
      </p:sp>
      <p:sp>
        <p:nvSpPr>
          <p:cNvPr id="6" name="文本占位符 5"/>
          <p:cNvSpPr>
            <a:spLocks noGrp="1"/>
          </p:cNvSpPr>
          <p:nvPr>
            <p:ph type="body" sz="quarter" idx="15"/>
          </p:nvPr>
        </p:nvSpPr>
        <p:spPr/>
        <p:txBody>
          <a:bodyPr/>
          <a:lstStyle/>
          <a:p>
            <a:r>
              <a:rPr lang="zh-CN" altLang="en-US" dirty="0"/>
              <a:t>指导教师：温蜜</a:t>
            </a:r>
          </a:p>
        </p:txBody>
      </p:sp>
      <p:sp>
        <p:nvSpPr>
          <p:cNvPr id="9" name="文本占位符 8"/>
          <p:cNvSpPr>
            <a:spLocks noGrp="1"/>
          </p:cNvSpPr>
          <p:nvPr>
            <p:ph type="body" sz="quarter" idx="18"/>
          </p:nvPr>
        </p:nvSpPr>
        <p:spPr/>
        <p:txBody>
          <a:bodyPr/>
          <a:lstStyle/>
          <a:p>
            <a:r>
              <a:rPr lang="zh-CN" altLang="en-US" dirty="0"/>
              <a:t>答辩人：崔荣成</a:t>
            </a:r>
          </a:p>
        </p:txBody>
      </p:sp>
    </p:spTree>
    <p:extLst>
      <p:ext uri="{BB962C8B-B14F-4D97-AF65-F5344CB8AC3E}">
        <p14:creationId xmlns:p14="http://schemas.microsoft.com/office/powerpoint/2010/main" val="371041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2</a:t>
            </a:r>
            <a:endParaRPr lang="zh-CN" altLang="en-US" dirty="0"/>
          </a:p>
        </p:txBody>
      </p:sp>
      <p:sp>
        <p:nvSpPr>
          <p:cNvPr id="6" name="文本占位符 5"/>
          <p:cNvSpPr>
            <a:spLocks noGrp="1"/>
          </p:cNvSpPr>
          <p:nvPr>
            <p:ph type="body" sz="quarter" idx="11"/>
          </p:nvPr>
        </p:nvSpPr>
        <p:spPr>
          <a:xfrm>
            <a:off x="4383844" y="2856485"/>
            <a:ext cx="5216027" cy="840230"/>
          </a:xfrm>
        </p:spPr>
        <p:txBody>
          <a:bodyPr/>
          <a:lstStyle/>
          <a:p>
            <a:r>
              <a:rPr lang="zh-CN" altLang="en-US" dirty="0"/>
              <a:t>近期论文分享</a:t>
            </a:r>
          </a:p>
        </p:txBody>
      </p:sp>
      <p:sp>
        <p:nvSpPr>
          <p:cNvPr id="7" name="文本占位符 6"/>
          <p:cNvSpPr>
            <a:spLocks noGrp="1"/>
          </p:cNvSpPr>
          <p:nvPr>
            <p:ph type="body" sz="quarter" idx="13"/>
          </p:nvPr>
        </p:nvSpPr>
        <p:spPr>
          <a:xfrm>
            <a:off x="4383845" y="3696715"/>
            <a:ext cx="5216027" cy="424732"/>
          </a:xfrm>
        </p:spPr>
        <p:txBody>
          <a:bodyPr/>
          <a:lstStyle/>
          <a:p>
            <a:r>
              <a:rPr lang="en-US" altLang="zh-CN" dirty="0">
                <a:solidFill>
                  <a:srgbClr val="EEEAE6"/>
                </a:solidFill>
              </a:rPr>
              <a:t>Recent Paper Sharing</a:t>
            </a:r>
          </a:p>
        </p:txBody>
      </p:sp>
    </p:spTree>
    <p:extLst>
      <p:ext uri="{BB962C8B-B14F-4D97-AF65-F5344CB8AC3E}">
        <p14:creationId xmlns:p14="http://schemas.microsoft.com/office/powerpoint/2010/main" val="3746990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0CAC5D-2B3B-4D4A-BD05-4E3057E7879E}"/>
              </a:ext>
            </a:extLst>
          </p:cNvPr>
          <p:cNvSpPr>
            <a:spLocks noGrp="1"/>
          </p:cNvSpPr>
          <p:nvPr>
            <p:ph type="title"/>
          </p:nvPr>
        </p:nvSpPr>
        <p:spPr/>
        <p:txBody>
          <a:bodyPr/>
          <a:lstStyle/>
          <a:p>
            <a:r>
              <a:rPr lang="en-US" altLang="zh-CN" dirty="0"/>
              <a:t>1.</a:t>
            </a:r>
            <a:r>
              <a:rPr lang="zh-CN" altLang="en-US" dirty="0"/>
              <a:t>论文标题</a:t>
            </a:r>
          </a:p>
        </p:txBody>
      </p:sp>
      <p:pic>
        <p:nvPicPr>
          <p:cNvPr id="6" name="图片 5">
            <a:extLst>
              <a:ext uri="{FF2B5EF4-FFF2-40B4-BE49-F238E27FC236}">
                <a16:creationId xmlns:a16="http://schemas.microsoft.com/office/drawing/2014/main" id="{F8AA30EF-F58E-4388-9A13-9EC853CC2869}"/>
              </a:ext>
            </a:extLst>
          </p:cNvPr>
          <p:cNvPicPr>
            <a:picLocks noChangeAspect="1"/>
          </p:cNvPicPr>
          <p:nvPr/>
        </p:nvPicPr>
        <p:blipFill>
          <a:blip r:embed="rId2"/>
          <a:stretch>
            <a:fillRect/>
          </a:stretch>
        </p:blipFill>
        <p:spPr>
          <a:xfrm>
            <a:off x="1659711" y="1470653"/>
            <a:ext cx="8872578" cy="3302644"/>
          </a:xfrm>
          <a:prstGeom prst="rect">
            <a:avLst/>
          </a:prstGeom>
        </p:spPr>
      </p:pic>
      <p:sp>
        <p:nvSpPr>
          <p:cNvPr id="8" name="矩形 7">
            <a:extLst>
              <a:ext uri="{FF2B5EF4-FFF2-40B4-BE49-F238E27FC236}">
                <a16:creationId xmlns:a16="http://schemas.microsoft.com/office/drawing/2014/main" id="{72FD77CE-D61B-403E-9A7C-26E780AECC46}"/>
              </a:ext>
            </a:extLst>
          </p:cNvPr>
          <p:cNvSpPr/>
          <p:nvPr/>
        </p:nvSpPr>
        <p:spPr>
          <a:xfrm>
            <a:off x="2478664" y="5156514"/>
            <a:ext cx="7159332" cy="830997"/>
          </a:xfrm>
          <a:prstGeom prst="rect">
            <a:avLst/>
          </a:prstGeom>
        </p:spPr>
        <p:txBody>
          <a:bodyPr wrap="none">
            <a:spAutoFit/>
          </a:bodyPr>
          <a:lstStyle/>
          <a:p>
            <a:r>
              <a:rPr lang="en-US" altLang="zh-CN" sz="2400" dirty="0">
                <a:latin typeface="+mj-ea"/>
                <a:ea typeface="+mj-ea"/>
              </a:rPr>
              <a:t>3D-R2N2:</a:t>
            </a:r>
            <a:r>
              <a:rPr lang="zh-CN" altLang="en-US" sz="2400" dirty="0">
                <a:latin typeface="+mj-ea"/>
                <a:ea typeface="+mj-ea"/>
              </a:rPr>
              <a:t>单视图和多视图三维物体重建的统一方法</a:t>
            </a:r>
            <a:endParaRPr lang="en-US" altLang="zh-CN" sz="2400" dirty="0">
              <a:latin typeface="+mj-ea"/>
              <a:ea typeface="+mj-ea"/>
            </a:endParaRPr>
          </a:p>
          <a:p>
            <a:pPr algn="ctr"/>
            <a:r>
              <a:rPr lang="en-US" altLang="zh-CN" sz="2400" dirty="0">
                <a:latin typeface="+mj-ea"/>
                <a:ea typeface="+mj-ea"/>
              </a:rPr>
              <a:t>Voxel, ECCV 2016, Cited by 342</a:t>
            </a:r>
            <a:endParaRPr lang="zh-CN" altLang="en-US" sz="2400" dirty="0">
              <a:latin typeface="+mj-ea"/>
              <a:ea typeface="+mj-ea"/>
            </a:endParaRPr>
          </a:p>
        </p:txBody>
      </p:sp>
    </p:spTree>
    <p:extLst>
      <p:ext uri="{BB962C8B-B14F-4D97-AF65-F5344CB8AC3E}">
        <p14:creationId xmlns:p14="http://schemas.microsoft.com/office/powerpoint/2010/main" val="1916166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rot="7055768">
            <a:off x="969244" y="3621519"/>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5" name="矩形 14"/>
          <p:cNvSpPr/>
          <p:nvPr/>
        </p:nvSpPr>
        <p:spPr>
          <a:xfrm rot="7055768">
            <a:off x="2842871" y="2249611"/>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9" name="标题 18"/>
          <p:cNvSpPr>
            <a:spLocks noGrp="1"/>
          </p:cNvSpPr>
          <p:nvPr>
            <p:ph type="title"/>
          </p:nvPr>
        </p:nvSpPr>
        <p:spPr>
          <a:xfrm>
            <a:off x="838200" y="448582"/>
            <a:ext cx="8833176" cy="556581"/>
          </a:xfrm>
        </p:spPr>
        <p:txBody>
          <a:bodyPr/>
          <a:lstStyle/>
          <a:p>
            <a:r>
              <a:rPr lang="en-US" altLang="zh-CN" dirty="0"/>
              <a:t>2.</a:t>
            </a:r>
            <a:r>
              <a:rPr lang="zh-CN" altLang="en-US" dirty="0"/>
              <a:t>论文摘要</a:t>
            </a:r>
          </a:p>
        </p:txBody>
      </p:sp>
      <p:sp>
        <p:nvSpPr>
          <p:cNvPr id="801" name="矩形 800"/>
          <p:cNvSpPr/>
          <p:nvPr/>
        </p:nvSpPr>
        <p:spPr>
          <a:xfrm>
            <a:off x="0" y="1683036"/>
            <a:ext cx="12192000" cy="4174426"/>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grpSp>
        <p:nvGrpSpPr>
          <p:cNvPr id="1254" name="组合 1253"/>
          <p:cNvGrpSpPr/>
          <p:nvPr/>
        </p:nvGrpSpPr>
        <p:grpSpPr>
          <a:xfrm rot="5400000" flipH="1">
            <a:off x="9759229" y="-493448"/>
            <a:ext cx="257542" cy="4608000"/>
            <a:chOff x="4399082" y="1624876"/>
            <a:chExt cx="231871" cy="3276600"/>
          </a:xfrm>
        </p:grpSpPr>
        <p:cxnSp>
          <p:nvCxnSpPr>
            <p:cNvPr id="1255" name="直接连接符 125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6" name="直接连接符 125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257" name="组合 1256"/>
          <p:cNvGrpSpPr/>
          <p:nvPr/>
        </p:nvGrpSpPr>
        <p:grpSpPr>
          <a:xfrm rot="5400000" flipV="1">
            <a:off x="2184909" y="3399538"/>
            <a:ext cx="231871" cy="4608000"/>
            <a:chOff x="4399082" y="1624876"/>
            <a:chExt cx="231871" cy="3276600"/>
          </a:xfrm>
        </p:grpSpPr>
        <p:cxnSp>
          <p:nvCxnSpPr>
            <p:cNvPr id="1258" name="直接连接符 1257"/>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59" name="直接连接符 1258"/>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1108658" y="2214266"/>
            <a:ext cx="10330699" cy="3367397"/>
          </a:xfrm>
          <a:prstGeom prst="rect">
            <a:avLst/>
          </a:prstGeom>
          <a:noFill/>
        </p:spPr>
        <p:txBody>
          <a:bodyPr wrap="square">
            <a:spAutoFit/>
          </a:bodyPr>
          <a:lstStyle/>
          <a:p>
            <a:pPr algn="just">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作者提出了一种新的循环神经网络结构，称之为</a:t>
            </a:r>
            <a:r>
              <a:rPr lang="zh-CN" altLang="en-US" b="1" dirty="0">
                <a:solidFill>
                  <a:srgbClr val="D8472E"/>
                </a:solidFill>
                <a:latin typeface="微软雅黑" panose="020B0503020204020204" pitchFamily="34" charset="-122"/>
                <a:ea typeface="微软雅黑" panose="020B0503020204020204" pitchFamily="34" charset="-122"/>
              </a:rPr>
              <a:t>三维循环重建神经网络（</a:t>
            </a:r>
            <a:r>
              <a:rPr lang="en-US" altLang="zh-CN" b="1" dirty="0">
                <a:solidFill>
                  <a:srgbClr val="D8472E"/>
                </a:solidFill>
                <a:latin typeface="微软雅黑" panose="020B0503020204020204" pitchFamily="34" charset="-122"/>
                <a:ea typeface="微软雅黑" panose="020B0503020204020204" pitchFamily="34" charset="-122"/>
              </a:rPr>
              <a:t>3D-R2N2</a:t>
            </a:r>
            <a:r>
              <a:rPr lang="zh-CN" altLang="en-US" b="1" dirty="0">
                <a:solidFill>
                  <a:srgbClr val="D8472E"/>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。该网络从大量合成数据中学习</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从对象图像到其底层三维形状的映射</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。该网络</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从任意视点接收一个或多个对象实例的图像，并以</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占用网格的形式输出对象的重建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。与之前的大多数作品不同，作者的网络</a:t>
            </a:r>
            <a:r>
              <a:rPr lang="zh-CN" altLang="en-US" b="1" dirty="0">
                <a:solidFill>
                  <a:srgbClr val="DB533A"/>
                </a:solidFill>
                <a:latin typeface="微软雅黑" panose="020B0503020204020204" pitchFamily="34" charset="-122"/>
                <a:ea typeface="微软雅黑" panose="020B0503020204020204" pitchFamily="34" charset="-122"/>
              </a:rPr>
              <a:t>不需要任何图像注释或对象类标签来进行训练或测试</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作者的大量实验分析表明，作者的重建框架</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b="1" dirty="0" err="1">
                <a:solidFill>
                  <a:srgbClr val="DB533A"/>
                </a:solidFill>
                <a:latin typeface="微软雅黑" panose="020B0503020204020204" pitchFamily="34" charset="-122"/>
                <a:ea typeface="微软雅黑" panose="020B0503020204020204" pitchFamily="34" charset="-122"/>
              </a:rPr>
              <a:t>i</a:t>
            </a:r>
            <a:r>
              <a:rPr lang="zh-CN" altLang="en-US" b="1" dirty="0">
                <a:solidFill>
                  <a:srgbClr val="DB533A"/>
                </a:solidFill>
                <a:latin typeface="微软雅黑" panose="020B0503020204020204" pitchFamily="34" charset="-122"/>
                <a:ea typeface="微软雅黑" panose="020B0503020204020204" pitchFamily="34" charset="-122"/>
              </a:rPr>
              <a:t>）优于单视图重建的最新方法；</a:t>
            </a:r>
            <a:r>
              <a:rPr lang="en-US" altLang="zh-CN" b="1" dirty="0">
                <a:solidFill>
                  <a:srgbClr val="DB533A"/>
                </a:solidFill>
                <a:latin typeface="微软雅黑" panose="020B0503020204020204" pitchFamily="34" charset="-122"/>
                <a:ea typeface="微软雅黑" panose="020B0503020204020204" pitchFamily="34" charset="-122"/>
              </a:rPr>
              <a:t>ii</a:t>
            </a:r>
            <a:r>
              <a:rPr lang="zh-CN" altLang="en-US" b="1" dirty="0">
                <a:solidFill>
                  <a:srgbClr val="DB533A"/>
                </a:solidFill>
                <a:latin typeface="微软雅黑" panose="020B0503020204020204" pitchFamily="34" charset="-122"/>
                <a:ea typeface="微软雅黑" panose="020B0503020204020204" pitchFamily="34" charset="-122"/>
              </a:rPr>
              <a:t>）在传统</a:t>
            </a:r>
            <a:r>
              <a:rPr lang="en-US" altLang="zh-CN" b="1" dirty="0">
                <a:solidFill>
                  <a:srgbClr val="DB533A"/>
                </a:solidFill>
                <a:latin typeface="微软雅黑" panose="020B0503020204020204" pitchFamily="34" charset="-122"/>
                <a:ea typeface="微软雅黑" panose="020B0503020204020204" pitchFamily="34" charset="-122"/>
              </a:rPr>
              <a:t>SFM/SLAM</a:t>
            </a:r>
            <a:r>
              <a:rPr lang="zh-CN" altLang="en-US" b="1" dirty="0">
                <a:solidFill>
                  <a:srgbClr val="DB533A"/>
                </a:solidFill>
                <a:latin typeface="微软雅黑" panose="020B0503020204020204" pitchFamily="34" charset="-122"/>
                <a:ea typeface="微软雅黑" panose="020B0503020204020204" pitchFamily="34" charset="-122"/>
              </a:rPr>
              <a:t>方法失败（由于缺乏纹理和</a:t>
            </a:r>
            <a:r>
              <a:rPr lang="en-US" altLang="zh-CN" b="1" dirty="0">
                <a:solidFill>
                  <a:srgbClr val="DB533A"/>
                </a:solidFill>
                <a:latin typeface="微软雅黑" panose="020B0503020204020204" pitchFamily="34" charset="-122"/>
                <a:ea typeface="微软雅黑" panose="020B0503020204020204" pitchFamily="34" charset="-122"/>
              </a:rPr>
              <a:t>/</a:t>
            </a:r>
            <a:r>
              <a:rPr lang="zh-CN" altLang="en-US" b="1" dirty="0">
                <a:solidFill>
                  <a:srgbClr val="DB533A"/>
                </a:solidFill>
                <a:latin typeface="微软雅黑" panose="020B0503020204020204" pitchFamily="34" charset="-122"/>
                <a:ea typeface="微软雅黑" panose="020B0503020204020204" pitchFamily="34" charset="-122"/>
              </a:rPr>
              <a:t>或宽基线）的情况下，能够实现物体的三维重建。</a:t>
            </a:r>
            <a:endParaRPr lang="en-US" altLang="zh-CN" b="1" dirty="0">
              <a:solidFill>
                <a:srgbClr val="DB533A"/>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SFM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Structure From Motion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，通过相机的移动来确定目标的空间和几何关系</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SLAM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Simultaneous Localization and Mapping</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，即时定位与地图构建</a:t>
            </a:r>
          </a:p>
        </p:txBody>
      </p:sp>
      <p:sp>
        <p:nvSpPr>
          <p:cNvPr id="14" name="自由: 形状 5"/>
          <p:cNvSpPr/>
          <p:nvPr/>
        </p:nvSpPr>
        <p:spPr>
          <a:xfrm rot="10800000">
            <a:off x="1111814" y="1097713"/>
            <a:ext cx="1189030" cy="1099683"/>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100000">
                <a:schemeClr val="accent2"/>
              </a:gs>
              <a:gs pos="0">
                <a:schemeClr val="accent1"/>
              </a:gs>
            </a:gsLst>
            <a:lin ang="1320000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extLst>
      <p:ext uri="{BB962C8B-B14F-4D97-AF65-F5344CB8AC3E}">
        <p14:creationId xmlns:p14="http://schemas.microsoft.com/office/powerpoint/2010/main" val="719042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a:xfrm>
            <a:off x="838200" y="448582"/>
            <a:ext cx="8833176" cy="556581"/>
          </a:xfrm>
        </p:spPr>
        <p:txBody>
          <a:bodyPr/>
          <a:lstStyle/>
          <a:p>
            <a:r>
              <a:rPr lang="en-US" altLang="zh-CN" dirty="0"/>
              <a:t>3.</a:t>
            </a:r>
            <a:r>
              <a:rPr lang="zh-CN" altLang="en-US" dirty="0"/>
              <a:t>论文简介</a:t>
            </a:r>
          </a:p>
        </p:txBody>
      </p:sp>
      <p:sp>
        <p:nvSpPr>
          <p:cNvPr id="21" name="矩形 20"/>
          <p:cNvSpPr/>
          <p:nvPr/>
        </p:nvSpPr>
        <p:spPr>
          <a:xfrm>
            <a:off x="0" y="1311965"/>
            <a:ext cx="12192000" cy="4863548"/>
          </a:xfrm>
          <a:prstGeom prst="rect">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812" name="矩形 811"/>
          <p:cNvSpPr/>
          <p:nvPr/>
        </p:nvSpPr>
        <p:spPr>
          <a:xfrm>
            <a:off x="677862" y="2515443"/>
            <a:ext cx="4227782" cy="2634183"/>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）必须从密集的视图中观察对象；或者等效地，视图必须具有相对小的基线。当用户希望从少数几个视图或理想情况下仅仅一个视图重建对象时，这是一个问题；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）物体的外观（或它们的反射函数）期望是</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Lambertian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（即非理想反射），并且反照率应该是</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uniform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（即富含非均匀纹理）。</a:t>
            </a:r>
          </a:p>
        </p:txBody>
      </p:sp>
      <p:sp>
        <p:nvSpPr>
          <p:cNvPr id="813" name="矩形 812"/>
          <p:cNvSpPr/>
          <p:nvPr/>
        </p:nvSpPr>
        <p:spPr>
          <a:xfrm>
            <a:off x="677862" y="1550683"/>
            <a:ext cx="3453944"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研究限制</a:t>
            </a:r>
          </a:p>
        </p:txBody>
      </p:sp>
      <p:cxnSp>
        <p:nvCxnSpPr>
          <p:cNvPr id="1074" name="直接连接符 1073"/>
          <p:cNvCxnSpPr/>
          <p:nvPr/>
        </p:nvCxnSpPr>
        <p:spPr>
          <a:xfrm>
            <a:off x="801700" y="2170502"/>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2" name="矩形 1081"/>
          <p:cNvSpPr/>
          <p:nvPr/>
        </p:nvSpPr>
        <p:spPr>
          <a:xfrm>
            <a:off x="7305406" y="2418810"/>
            <a:ext cx="4227782" cy="3003515"/>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zh-CN" altLang="en-US" sz="1600" b="1" dirty="0">
                <a:solidFill>
                  <a:srgbClr val="C2252D"/>
                </a:solidFill>
                <a:latin typeface="微软雅黑" panose="020B0503020204020204" pitchFamily="34" charset="-122"/>
                <a:ea typeface="微软雅黑" panose="020B0503020204020204" pitchFamily="34" charset="-122"/>
              </a:rPr>
              <a:t>深度卷积神经网络</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来学习从大量训练数据集合中观察到</a:t>
            </a:r>
            <a:r>
              <a:rPr lang="zh-CN" altLang="en-US" sz="1600" b="1" dirty="0">
                <a:solidFill>
                  <a:srgbClr val="C2252D"/>
                </a:solidFill>
                <a:latin typeface="微软雅黑" panose="020B0503020204020204" pitchFamily="34" charset="-122"/>
                <a:ea typeface="微软雅黑" panose="020B0503020204020204" pitchFamily="34" charset="-122"/>
              </a:rPr>
              <a:t>其底层</a:t>
            </a:r>
            <a:r>
              <a:rPr lang="en-US" altLang="zh-CN" sz="1600" b="1" dirty="0">
                <a:solidFill>
                  <a:srgbClr val="C2252D"/>
                </a:solidFill>
                <a:latin typeface="微软雅黑" panose="020B0503020204020204" pitchFamily="34" charset="-122"/>
                <a:ea typeface="微软雅黑" panose="020B0503020204020204" pitchFamily="34" charset="-122"/>
              </a:rPr>
              <a:t>3D</a:t>
            </a:r>
            <a:r>
              <a:rPr lang="zh-CN" altLang="en-US" sz="1600" b="1" dirty="0">
                <a:solidFill>
                  <a:srgbClr val="C2252D"/>
                </a:solidFill>
                <a:latin typeface="微软雅黑" panose="020B0503020204020204" pitchFamily="34" charset="-122"/>
                <a:ea typeface="微软雅黑" panose="020B0503020204020204" pitchFamily="34" charset="-122"/>
              </a:rPr>
              <a:t>形状的映射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，而不是在观察物体之前尝试匹配合适的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形状并可能适应它。</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rgbClr val="C2252D"/>
                </a:solidFill>
                <a:latin typeface="微软雅黑" panose="020B0503020204020204" pitchFamily="34" charset="-122"/>
                <a:ea typeface="微软雅黑" panose="020B0503020204020204" pitchFamily="34" charset="-122"/>
              </a:rPr>
              <a:t>首次利用深度神经网络</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的能力，仅以端到端的方式，从数据中自动学习适当的中间表示，以在</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最小的监督</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a:t>
            </a:r>
            <a:r>
              <a:rPr lang="zh-CN" altLang="en-US" sz="1600" b="1" dirty="0">
                <a:solidFill>
                  <a:srgbClr val="C2252D"/>
                </a:solidFill>
                <a:latin typeface="微软雅黑" panose="020B0503020204020204" pitchFamily="34" charset="-122"/>
                <a:ea typeface="微软雅黑" panose="020B0503020204020204" pitchFamily="34" charset="-122"/>
              </a:rPr>
              <a:t>从仅有的单个图像中恢复近似的三维物体重建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083" name="矩形 1082"/>
          <p:cNvSpPr/>
          <p:nvPr/>
        </p:nvSpPr>
        <p:spPr>
          <a:xfrm>
            <a:off x="7305406" y="1550683"/>
            <a:ext cx="3453944"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本文方法</a:t>
            </a:r>
          </a:p>
        </p:txBody>
      </p:sp>
      <p:cxnSp>
        <p:nvCxnSpPr>
          <p:cNvPr id="1084" name="直接连接符 1083"/>
          <p:cNvCxnSpPr/>
          <p:nvPr/>
        </p:nvCxnSpPr>
        <p:spPr>
          <a:xfrm>
            <a:off x="7429244" y="2170502"/>
            <a:ext cx="108583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rot="353185">
            <a:off x="5349452" y="-1666539"/>
            <a:ext cx="1493096" cy="10191079"/>
            <a:chOff x="5349452" y="-1666539"/>
            <a:chExt cx="1493096" cy="10191079"/>
          </a:xfrm>
        </p:grpSpPr>
        <p:sp>
          <p:nvSpPr>
            <p:cNvPr id="281" name="矩形 280"/>
            <p:cNvSpPr/>
            <p:nvPr/>
          </p:nvSpPr>
          <p:spPr>
            <a:xfrm rot="6320154">
              <a:off x="2271949" y="1410964"/>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282" name="矩形 281"/>
            <p:cNvSpPr/>
            <p:nvPr/>
          </p:nvSpPr>
          <p:spPr>
            <a:xfrm rot="6320154">
              <a:off x="2385079" y="4067072"/>
              <a:ext cx="7534971" cy="137996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sp>
        <p:nvSpPr>
          <p:cNvPr id="291" name="矩形 290"/>
          <p:cNvSpPr/>
          <p:nvPr/>
        </p:nvSpPr>
        <p:spPr>
          <a:xfrm>
            <a:off x="5385588" y="2873425"/>
            <a:ext cx="1211229" cy="1569660"/>
          </a:xfrm>
          <a:prstGeom prst="rect">
            <a:avLst/>
          </a:prstGeom>
        </p:spPr>
        <p:txBody>
          <a:bodyPr wrap="none" lIns="0">
            <a:spAutoFit/>
          </a:bodyPr>
          <a:lstStyle/>
          <a:p>
            <a:pPr algn="ctr"/>
            <a:r>
              <a:rPr lang="en-US" altLang="zh-CN" sz="9600" i="1" dirty="0">
                <a:gradFill flip="none" rotWithShape="1">
                  <a:gsLst>
                    <a:gs pos="100000">
                      <a:schemeClr val="accent2">
                        <a:alpha val="0"/>
                      </a:schemeClr>
                    </a:gs>
                    <a:gs pos="45000">
                      <a:schemeClr val="accent1"/>
                    </a:gs>
                  </a:gsLst>
                  <a:lin ang="5400000" scaled="1"/>
                  <a:tileRect/>
                </a:gradFill>
                <a:latin typeface="Impact" panose="020B0806030902050204" pitchFamily="34" charset="0"/>
              </a:rPr>
              <a:t>vs</a:t>
            </a:r>
            <a:endParaRPr lang="zh-CN" altLang="en-US" sz="9600" i="1" dirty="0">
              <a:gradFill flip="none" rotWithShape="1">
                <a:gsLst>
                  <a:gs pos="100000">
                    <a:schemeClr val="accent2">
                      <a:alpha val="0"/>
                    </a:schemeClr>
                  </a:gs>
                  <a:gs pos="45000">
                    <a:schemeClr val="accent1"/>
                  </a:gs>
                </a:gsLst>
                <a:lin ang="5400000" scaled="1"/>
                <a:tileRect/>
              </a:gradFill>
              <a:latin typeface="Impact" panose="020B0806030902050204" pitchFamily="34" charset="0"/>
            </a:endParaRPr>
          </a:p>
        </p:txBody>
      </p:sp>
    </p:spTree>
    <p:extLst>
      <p:ext uri="{BB962C8B-B14F-4D97-AF65-F5344CB8AC3E}">
        <p14:creationId xmlns:p14="http://schemas.microsoft.com/office/powerpoint/2010/main" val="23079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DF2AF-FBB1-45E8-9537-C7153F0B5646}"/>
              </a:ext>
            </a:extLst>
          </p:cNvPr>
          <p:cNvSpPr>
            <a:spLocks noGrp="1"/>
          </p:cNvSpPr>
          <p:nvPr>
            <p:ph type="title"/>
          </p:nvPr>
        </p:nvSpPr>
        <p:spPr/>
        <p:txBody>
          <a:bodyPr/>
          <a:lstStyle/>
          <a:p>
            <a:r>
              <a:rPr lang="en-US" altLang="zh-CN" dirty="0"/>
              <a:t>3.</a:t>
            </a:r>
            <a:r>
              <a:rPr lang="zh-CN" altLang="en-US" dirty="0"/>
              <a:t>论文简介</a:t>
            </a:r>
          </a:p>
        </p:txBody>
      </p:sp>
      <p:sp>
        <p:nvSpPr>
          <p:cNvPr id="4" name="矩形 3">
            <a:extLst>
              <a:ext uri="{FF2B5EF4-FFF2-40B4-BE49-F238E27FC236}">
                <a16:creationId xmlns:a16="http://schemas.microsoft.com/office/drawing/2014/main" id="{10485B3B-88DC-408B-ABE5-9132D9453550}"/>
              </a:ext>
            </a:extLst>
          </p:cNvPr>
          <p:cNvSpPr/>
          <p:nvPr/>
        </p:nvSpPr>
        <p:spPr>
          <a:xfrm>
            <a:off x="1497494" y="1092303"/>
            <a:ext cx="9197008" cy="830997"/>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受</a:t>
            </a:r>
            <a:r>
              <a:rPr lang="zh-CN" altLang="en-US" sz="1600" b="1" dirty="0">
                <a:solidFill>
                  <a:srgbClr val="C2252D"/>
                </a:solidFill>
                <a:latin typeface="微软雅黑" panose="020B0503020204020204" pitchFamily="34" charset="-122"/>
                <a:ea typeface="微软雅黑" panose="020B0503020204020204" pitchFamily="34" charset="-122"/>
              </a:rPr>
              <a:t>长期短期记忆（</a:t>
            </a:r>
            <a:r>
              <a:rPr lang="en-US" altLang="zh-CN" sz="1600" b="1" dirty="0">
                <a:solidFill>
                  <a:srgbClr val="C2252D"/>
                </a:solidFill>
                <a:latin typeface="微软雅黑" panose="020B0503020204020204" pitchFamily="34" charset="-122"/>
                <a:ea typeface="微软雅黑" panose="020B0503020204020204" pitchFamily="34" charset="-122"/>
              </a:rPr>
              <a:t>LSTM</a:t>
            </a:r>
            <a:r>
              <a:rPr lang="zh-CN" altLang="en-US" sz="1600" b="1" dirty="0">
                <a:solidFill>
                  <a:srgbClr val="C2252D"/>
                </a:solidFill>
                <a:latin typeface="微软雅黑" panose="020B0503020204020204" pitchFamily="34" charset="-122"/>
                <a:ea typeface="微软雅黑" panose="020B0503020204020204" pitchFamily="34" charset="-122"/>
              </a:rPr>
              <a:t>）网络</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的成功启发以及使用</a:t>
            </a:r>
            <a:r>
              <a:rPr lang="zh-CN" altLang="en-US" sz="1600" b="1" dirty="0">
                <a:solidFill>
                  <a:srgbClr val="C2252D"/>
                </a:solidFill>
                <a:latin typeface="微软雅黑" panose="020B0503020204020204" pitchFamily="34" charset="-122"/>
                <a:ea typeface="微软雅黑" panose="020B0503020204020204" pitchFamily="34" charset="-122"/>
              </a:rPr>
              <a:t>卷积神经网络的单视图三维重建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的最新进展，作者提出了一种新颖的架构，称为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循环重建神经网络（</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3D-R2N2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）。网络从不同的视点接收对象实例的一个或多个图像，并以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占用网格的形式输出对象的重建，如图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）所示。</a:t>
            </a:r>
          </a:p>
        </p:txBody>
      </p:sp>
      <p:pic>
        <p:nvPicPr>
          <p:cNvPr id="5" name="图片 4">
            <a:extLst>
              <a:ext uri="{FF2B5EF4-FFF2-40B4-BE49-F238E27FC236}">
                <a16:creationId xmlns:a16="http://schemas.microsoft.com/office/drawing/2014/main" id="{21DBC50C-7453-404F-877B-24F348F6C672}"/>
              </a:ext>
            </a:extLst>
          </p:cNvPr>
          <p:cNvPicPr>
            <a:picLocks noChangeAspect="1"/>
          </p:cNvPicPr>
          <p:nvPr/>
        </p:nvPicPr>
        <p:blipFill>
          <a:blip r:embed="rId2"/>
          <a:stretch>
            <a:fillRect/>
          </a:stretch>
        </p:blipFill>
        <p:spPr>
          <a:xfrm>
            <a:off x="2098973" y="1923300"/>
            <a:ext cx="7994049" cy="3322827"/>
          </a:xfrm>
          <a:prstGeom prst="rect">
            <a:avLst/>
          </a:prstGeom>
        </p:spPr>
      </p:pic>
      <p:sp>
        <p:nvSpPr>
          <p:cNvPr id="7" name="矩形 6">
            <a:extLst>
              <a:ext uri="{FF2B5EF4-FFF2-40B4-BE49-F238E27FC236}">
                <a16:creationId xmlns:a16="http://schemas.microsoft.com/office/drawing/2014/main" id="{21DCA4AB-505F-41D3-92D9-B3057E57E975}"/>
              </a:ext>
            </a:extLst>
          </p:cNvPr>
          <p:cNvSpPr/>
          <p:nvPr/>
        </p:nvSpPr>
        <p:spPr>
          <a:xfrm>
            <a:off x="1007163" y="5332200"/>
            <a:ext cx="10177668" cy="1077218"/>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 我们希望重建的一些对象的示例图像-请注意，视图由一个较大的基线分隔，并且对象的外观显示很少的纹理和/或非lambertian。（b） 我们提出的3D-R2N2概述：该网络以来自任意（未校准）视点的图像序列（或仅一个图像）作为输入（在本例中，扶手椅的3个视图），并生成体素化的3D重建作为输出。当网络看到对象的更多视图时，重建会逐渐细化。</a:t>
            </a:r>
          </a:p>
        </p:txBody>
      </p:sp>
    </p:spTree>
    <p:extLst>
      <p:ext uri="{BB962C8B-B14F-4D97-AF65-F5344CB8AC3E}">
        <p14:creationId xmlns:p14="http://schemas.microsoft.com/office/powerpoint/2010/main" val="26037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rot="21067636">
            <a:off x="-927436" y="1769064"/>
            <a:ext cx="13680000" cy="1379966"/>
          </a:xfrm>
          <a:prstGeom prst="rect">
            <a:avLst/>
          </a:prstGeom>
          <a:gradFill>
            <a:gsLst>
              <a:gs pos="100000">
                <a:schemeClr val="accent2">
                  <a:alpha val="0"/>
                </a:schemeClr>
              </a:gs>
              <a:gs pos="0">
                <a:schemeClr val="accent1">
                  <a:alpha val="4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30" name="矩形 29"/>
          <p:cNvSpPr/>
          <p:nvPr/>
        </p:nvSpPr>
        <p:spPr>
          <a:xfrm rot="21067636">
            <a:off x="-560564" y="3925822"/>
            <a:ext cx="13680000" cy="1379966"/>
          </a:xfrm>
          <a:prstGeom prst="rect">
            <a:avLst/>
          </a:prstGeom>
          <a:gradFill>
            <a:gsLst>
              <a:gs pos="100000">
                <a:schemeClr val="accent2">
                  <a:alpha val="0"/>
                </a:schemeClr>
              </a:gs>
              <a:gs pos="0">
                <a:schemeClr val="accent1">
                  <a:alpha val="40000"/>
                </a:schemeClr>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19" name="标题 18"/>
          <p:cNvSpPr>
            <a:spLocks noGrp="1"/>
          </p:cNvSpPr>
          <p:nvPr>
            <p:ph type="title"/>
          </p:nvPr>
        </p:nvSpPr>
        <p:spPr>
          <a:xfrm>
            <a:off x="838200" y="448582"/>
            <a:ext cx="8833176" cy="556581"/>
          </a:xfrm>
        </p:spPr>
        <p:txBody>
          <a:bodyPr/>
          <a:lstStyle/>
          <a:p>
            <a:r>
              <a:rPr lang="en-US" altLang="zh-CN" dirty="0"/>
              <a:t>4.</a:t>
            </a:r>
            <a:r>
              <a:rPr lang="zh-CN" altLang="en-US" dirty="0"/>
              <a:t>主要贡献</a:t>
            </a:r>
          </a:p>
        </p:txBody>
      </p:sp>
      <p:sp>
        <p:nvSpPr>
          <p:cNvPr id="272" name="圆角矩形 3"/>
          <p:cNvSpPr/>
          <p:nvPr/>
        </p:nvSpPr>
        <p:spPr>
          <a:xfrm>
            <a:off x="869825" y="1952625"/>
            <a:ext cx="3064000" cy="3641317"/>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79" name="圆角矩形 3"/>
          <p:cNvSpPr/>
          <p:nvPr/>
        </p:nvSpPr>
        <p:spPr>
          <a:xfrm>
            <a:off x="4564000" y="1952625"/>
            <a:ext cx="3064000" cy="3641317"/>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80" name="圆角矩形 3"/>
          <p:cNvSpPr/>
          <p:nvPr/>
        </p:nvSpPr>
        <p:spPr>
          <a:xfrm>
            <a:off x="8258175" y="1952625"/>
            <a:ext cx="3064000" cy="3641317"/>
          </a:xfrm>
          <a:prstGeom prst="roundRect">
            <a:avLst>
              <a:gd name="adj" fmla="val 3261"/>
            </a:avLst>
          </a:prstGeom>
          <a:solidFill>
            <a:srgbClr val="F9F9F9"/>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281" name="矩形 280"/>
          <p:cNvSpPr/>
          <p:nvPr/>
        </p:nvSpPr>
        <p:spPr>
          <a:xfrm>
            <a:off x="4564000" y="2189602"/>
            <a:ext cx="3064000"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贡献二</a:t>
            </a:r>
          </a:p>
        </p:txBody>
      </p:sp>
      <p:sp>
        <p:nvSpPr>
          <p:cNvPr id="283" name="矩形 282"/>
          <p:cNvSpPr/>
          <p:nvPr/>
        </p:nvSpPr>
        <p:spPr>
          <a:xfrm>
            <a:off x="4768788" y="2982065"/>
            <a:ext cx="2654425" cy="2264851"/>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在单一框架中统一单视图和多视图</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重建。作者的方法</a:t>
            </a:r>
            <a:r>
              <a:rPr lang="zh-CN" altLang="en-US" sz="1600" b="1" dirty="0">
                <a:solidFill>
                  <a:srgbClr val="C2252D"/>
                </a:solidFill>
                <a:latin typeface="微软雅黑" panose="020B0503020204020204" pitchFamily="34" charset="-122"/>
                <a:ea typeface="微软雅黑" panose="020B0503020204020204" pitchFamily="34" charset="-122"/>
              </a:rPr>
              <a:t>需要最少的培训和测试监督</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（只是边界框，但不需要分割，关键点，视点标签，相机校准或类标签）。</a:t>
            </a:r>
          </a:p>
        </p:txBody>
      </p:sp>
      <p:sp>
        <p:nvSpPr>
          <p:cNvPr id="286" name="任意多边形: 形状 285"/>
          <p:cNvSpPr/>
          <p:nvPr/>
        </p:nvSpPr>
        <p:spPr>
          <a:xfrm>
            <a:off x="883248" y="5527268"/>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87" name="任意多边形: 形状 286"/>
          <p:cNvSpPr/>
          <p:nvPr/>
        </p:nvSpPr>
        <p:spPr>
          <a:xfrm>
            <a:off x="4577423" y="5527268"/>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88" name="任意多边形: 形状 287"/>
          <p:cNvSpPr/>
          <p:nvPr/>
        </p:nvSpPr>
        <p:spPr>
          <a:xfrm>
            <a:off x="8271598" y="5527268"/>
            <a:ext cx="3050577" cy="66674"/>
          </a:xfrm>
          <a:custGeom>
            <a:avLst/>
            <a:gdLst>
              <a:gd name="connsiteX0" fmla="*/ 0 w 3050577"/>
              <a:gd name="connsiteY0" fmla="*/ 0 h 66674"/>
              <a:gd name="connsiteX1" fmla="*/ 3050577 w 3050577"/>
              <a:gd name="connsiteY1" fmla="*/ 0 h 66674"/>
              <a:gd name="connsiteX2" fmla="*/ 3049436 w 3050577"/>
              <a:gd name="connsiteY2" fmla="*/ 5650 h 66674"/>
              <a:gd name="connsiteX3" fmla="*/ 2957371 w 3050577"/>
              <a:gd name="connsiteY3" fmla="*/ 66674 h 66674"/>
              <a:gd name="connsiteX4" fmla="*/ 93205 w 3050577"/>
              <a:gd name="connsiteY4" fmla="*/ 66674 h 66674"/>
              <a:gd name="connsiteX5" fmla="*/ 1140 w 3050577"/>
              <a:gd name="connsiteY5" fmla="*/ 5650 h 6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0577" h="66674">
                <a:moveTo>
                  <a:pt x="0" y="0"/>
                </a:moveTo>
                <a:lnTo>
                  <a:pt x="3050577" y="0"/>
                </a:lnTo>
                <a:lnTo>
                  <a:pt x="3049436" y="5650"/>
                </a:lnTo>
                <a:cubicBezTo>
                  <a:pt x="3034268" y="41511"/>
                  <a:pt x="2998759" y="66674"/>
                  <a:pt x="2957371" y="66674"/>
                </a:cubicBezTo>
                <a:lnTo>
                  <a:pt x="93205" y="66674"/>
                </a:lnTo>
                <a:cubicBezTo>
                  <a:pt x="51818" y="66674"/>
                  <a:pt x="16308" y="41511"/>
                  <a:pt x="1140" y="5650"/>
                </a:cubicBezTo>
                <a:close/>
              </a:path>
            </a:pathLst>
          </a:custGeom>
          <a:solidFill>
            <a:schemeClr val="accent1"/>
          </a:solidFill>
          <a:ln>
            <a:noFill/>
          </a:ln>
          <a:effectLst>
            <a:outerShdw blurRad="254000" sx="101000" sy="101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bg1">
                  <a:lumMod val="85000"/>
                </a:schemeClr>
              </a:solidFill>
            </a:endParaRPr>
          </a:p>
        </p:txBody>
      </p:sp>
      <p:sp>
        <p:nvSpPr>
          <p:cNvPr id="290" name="矩形 289"/>
          <p:cNvSpPr/>
          <p:nvPr/>
        </p:nvSpPr>
        <p:spPr>
          <a:xfrm>
            <a:off x="8258175" y="2189602"/>
            <a:ext cx="3064000"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贡献三</a:t>
            </a:r>
          </a:p>
        </p:txBody>
      </p:sp>
      <p:sp>
        <p:nvSpPr>
          <p:cNvPr id="292" name="矩形 291"/>
          <p:cNvSpPr/>
          <p:nvPr/>
        </p:nvSpPr>
        <p:spPr>
          <a:xfrm>
            <a:off x="8462963" y="2982065"/>
            <a:ext cx="2654425" cy="1526187"/>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当传统的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SFM / SLAM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方法失败时（由于缺乏纹理或宽基线），</a:t>
            </a:r>
            <a:r>
              <a:rPr lang="zh-CN" altLang="en-US" sz="1600" b="1" dirty="0">
                <a:solidFill>
                  <a:srgbClr val="C2252D"/>
                </a:solidFill>
                <a:latin typeface="微软雅黑" panose="020B0503020204020204" pitchFamily="34" charset="-122"/>
                <a:ea typeface="微软雅黑" panose="020B0503020204020204" pitchFamily="34" charset="-122"/>
              </a:rPr>
              <a:t>作者的网络可以实现对象的</a:t>
            </a:r>
            <a:r>
              <a:rPr lang="en-US" altLang="zh-CN" sz="1600" b="1" dirty="0">
                <a:solidFill>
                  <a:srgbClr val="C2252D"/>
                </a:solidFill>
                <a:latin typeface="微软雅黑" panose="020B0503020204020204" pitchFamily="34" charset="-122"/>
                <a:ea typeface="微软雅黑" panose="020B0503020204020204" pitchFamily="34" charset="-122"/>
              </a:rPr>
              <a:t>3D</a:t>
            </a:r>
            <a:r>
              <a:rPr lang="zh-CN" altLang="en-US" sz="1600" b="1" dirty="0">
                <a:solidFill>
                  <a:srgbClr val="C2252D"/>
                </a:solidFill>
                <a:latin typeface="微软雅黑" panose="020B0503020204020204" pitchFamily="34" charset="-122"/>
                <a:ea typeface="微软雅黑" panose="020B0503020204020204" pitchFamily="34" charset="-122"/>
              </a:rPr>
              <a:t>重建</a:t>
            </a:r>
          </a:p>
        </p:txBody>
      </p:sp>
      <p:sp>
        <p:nvSpPr>
          <p:cNvPr id="293" name="矩形 292"/>
          <p:cNvSpPr/>
          <p:nvPr/>
        </p:nvSpPr>
        <p:spPr>
          <a:xfrm>
            <a:off x="869825" y="2189602"/>
            <a:ext cx="3064000"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贡献一</a:t>
            </a:r>
          </a:p>
        </p:txBody>
      </p:sp>
      <p:cxnSp>
        <p:nvCxnSpPr>
          <p:cNvPr id="294" name="直接连接符 293"/>
          <p:cNvCxnSpPr/>
          <p:nvPr/>
        </p:nvCxnSpPr>
        <p:spPr>
          <a:xfrm>
            <a:off x="1951825" y="2845596"/>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74613" y="2982065"/>
            <a:ext cx="2654425" cy="1895519"/>
          </a:xfrm>
          <a:prstGeom prst="rect">
            <a:avLst/>
          </a:prstGeom>
          <a:noFill/>
        </p:spPr>
        <p:txBody>
          <a:bodyPr wrap="square">
            <a:spAutoFit/>
          </a:bodyPr>
          <a:lstStyle/>
          <a:p>
            <a:pPr algn="just">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作者提出了标准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LSTM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框架的扩展，作者将其称为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循环重建神经网络，该框架原则上</a:t>
            </a:r>
            <a:r>
              <a:rPr lang="zh-CN" altLang="en-US" sz="1600" b="1" dirty="0">
                <a:solidFill>
                  <a:srgbClr val="C2252D"/>
                </a:solidFill>
                <a:latin typeface="微软雅黑" panose="020B0503020204020204" pitchFamily="34" charset="-122"/>
                <a:ea typeface="微软雅黑" panose="020B0503020204020204" pitchFamily="34" charset="-122"/>
              </a:rPr>
              <a:t>适用于多视点图像馈送。</a:t>
            </a:r>
          </a:p>
        </p:txBody>
      </p:sp>
      <p:cxnSp>
        <p:nvCxnSpPr>
          <p:cNvPr id="297" name="直接连接符 296"/>
          <p:cNvCxnSpPr/>
          <p:nvPr/>
        </p:nvCxnSpPr>
        <p:spPr>
          <a:xfrm>
            <a:off x="5646000" y="2845596"/>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9340175" y="2845596"/>
            <a:ext cx="900000"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14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5.</a:t>
            </a:r>
            <a:r>
              <a:rPr lang="zh-CN" altLang="en-US" dirty="0"/>
              <a:t>循环神经网络</a:t>
            </a:r>
          </a:p>
        </p:txBody>
      </p:sp>
      <p:grpSp>
        <p:nvGrpSpPr>
          <p:cNvPr id="13" name="组合 12">
            <a:extLst>
              <a:ext uri="{FF2B5EF4-FFF2-40B4-BE49-F238E27FC236}">
                <a16:creationId xmlns:a16="http://schemas.microsoft.com/office/drawing/2014/main" id="{0ECD047B-F31D-4FF7-89D4-F8B342AC3825}"/>
              </a:ext>
            </a:extLst>
          </p:cNvPr>
          <p:cNvGrpSpPr/>
          <p:nvPr/>
        </p:nvGrpSpPr>
        <p:grpSpPr>
          <a:xfrm>
            <a:off x="838200" y="1995253"/>
            <a:ext cx="1681025" cy="619819"/>
            <a:chOff x="677862" y="2337539"/>
            <a:chExt cx="1681025" cy="619819"/>
          </a:xfrm>
        </p:grpSpPr>
        <p:sp>
          <p:nvSpPr>
            <p:cNvPr id="10" name="矩形 9">
              <a:extLst>
                <a:ext uri="{FF2B5EF4-FFF2-40B4-BE49-F238E27FC236}">
                  <a16:creationId xmlns:a16="http://schemas.microsoft.com/office/drawing/2014/main" id="{36579D11-136F-44AA-9770-0CFC76FD3DA0}"/>
                </a:ext>
              </a:extLst>
            </p:cNvPr>
            <p:cNvSpPr/>
            <p:nvPr/>
          </p:nvSpPr>
          <p:spPr>
            <a:xfrm>
              <a:off x="677862" y="2337539"/>
              <a:ext cx="1681025"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标准</a:t>
              </a:r>
              <a:r>
                <a:rPr lang="en-US" altLang="zh-CN"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RNN</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15CDC60-3485-4491-B03D-D54ECDB79258}"/>
                </a:ext>
              </a:extLst>
            </p:cNvPr>
            <p:cNvCxnSpPr>
              <a:cxnSpLocks/>
            </p:cNvCxnSpPr>
            <p:nvPr/>
          </p:nvCxnSpPr>
          <p:spPr>
            <a:xfrm>
              <a:off x="801700" y="2957358"/>
              <a:ext cx="528474"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44A09341-AFDF-4390-B636-72F9944BD69F}"/>
              </a:ext>
            </a:extLst>
          </p:cNvPr>
          <p:cNvGrpSpPr/>
          <p:nvPr/>
        </p:nvGrpSpPr>
        <p:grpSpPr>
          <a:xfrm>
            <a:off x="838200" y="4354382"/>
            <a:ext cx="1681025" cy="619819"/>
            <a:chOff x="677862" y="2337539"/>
            <a:chExt cx="1681025" cy="619819"/>
          </a:xfrm>
        </p:grpSpPr>
        <p:sp>
          <p:nvSpPr>
            <p:cNvPr id="15" name="矩形 14">
              <a:extLst>
                <a:ext uri="{FF2B5EF4-FFF2-40B4-BE49-F238E27FC236}">
                  <a16:creationId xmlns:a16="http://schemas.microsoft.com/office/drawing/2014/main" id="{B182134A-AEF8-40AE-93BE-7BDD99902B03}"/>
                </a:ext>
              </a:extLst>
            </p:cNvPr>
            <p:cNvSpPr/>
            <p:nvPr/>
          </p:nvSpPr>
          <p:spPr>
            <a:xfrm>
              <a:off x="677862" y="2337539"/>
              <a:ext cx="1681025" cy="525657"/>
            </a:xfrm>
            <a:prstGeom prst="rect">
              <a:avLst/>
            </a:prstGeom>
            <a:noFill/>
          </p:spPr>
          <p:txBody>
            <a:bodyPr wrap="square">
              <a:spAutoFit/>
            </a:bodyPr>
            <a:lstStyle/>
            <a:p>
              <a:pPr>
                <a:lnSpc>
                  <a:spcPct val="130000"/>
                </a:lnSpc>
              </a:pPr>
              <a:r>
                <a:rPr lang="en-US" altLang="zh-CN"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LSTM</a:t>
              </a: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网络</a:t>
              </a:r>
            </a:p>
          </p:txBody>
        </p:sp>
        <p:cxnSp>
          <p:nvCxnSpPr>
            <p:cNvPr id="16" name="直接连接符 15">
              <a:extLst>
                <a:ext uri="{FF2B5EF4-FFF2-40B4-BE49-F238E27FC236}">
                  <a16:creationId xmlns:a16="http://schemas.microsoft.com/office/drawing/2014/main" id="{8C8A8F5E-D922-4437-83AD-87C39AAF1DFB}"/>
                </a:ext>
              </a:extLst>
            </p:cNvPr>
            <p:cNvCxnSpPr>
              <a:cxnSpLocks/>
            </p:cNvCxnSpPr>
            <p:nvPr/>
          </p:nvCxnSpPr>
          <p:spPr>
            <a:xfrm>
              <a:off x="801700" y="2957358"/>
              <a:ext cx="528474"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8" name="图片 17">
            <a:extLst>
              <a:ext uri="{FF2B5EF4-FFF2-40B4-BE49-F238E27FC236}">
                <a16:creationId xmlns:a16="http://schemas.microsoft.com/office/drawing/2014/main" id="{E558C3B8-008D-429E-B3D4-AA6BD8E1EF1C}"/>
              </a:ext>
            </a:extLst>
          </p:cNvPr>
          <p:cNvPicPr>
            <a:picLocks noChangeAspect="1"/>
          </p:cNvPicPr>
          <p:nvPr/>
        </p:nvPicPr>
        <p:blipFill>
          <a:blip r:embed="rId2"/>
          <a:stretch>
            <a:fillRect/>
          </a:stretch>
        </p:blipFill>
        <p:spPr>
          <a:xfrm>
            <a:off x="2629467" y="1098126"/>
            <a:ext cx="6933063" cy="2506922"/>
          </a:xfrm>
          <a:prstGeom prst="rect">
            <a:avLst/>
          </a:prstGeom>
        </p:spPr>
      </p:pic>
      <p:pic>
        <p:nvPicPr>
          <p:cNvPr id="19" name="图片 18">
            <a:extLst>
              <a:ext uri="{FF2B5EF4-FFF2-40B4-BE49-F238E27FC236}">
                <a16:creationId xmlns:a16="http://schemas.microsoft.com/office/drawing/2014/main" id="{BF7F0340-7861-4AC3-B9A9-91F78F5EF163}"/>
              </a:ext>
            </a:extLst>
          </p:cNvPr>
          <p:cNvPicPr>
            <a:picLocks noChangeAspect="1"/>
          </p:cNvPicPr>
          <p:nvPr/>
        </p:nvPicPr>
        <p:blipFill>
          <a:blip r:embed="rId3"/>
          <a:stretch>
            <a:fillRect/>
          </a:stretch>
        </p:blipFill>
        <p:spPr>
          <a:xfrm>
            <a:off x="2609221" y="3841298"/>
            <a:ext cx="6912816" cy="2410623"/>
          </a:xfrm>
          <a:prstGeom prst="rect">
            <a:avLst/>
          </a:prstGeom>
        </p:spPr>
      </p:pic>
    </p:spTree>
    <p:extLst>
      <p:ext uri="{BB962C8B-B14F-4D97-AF65-F5344CB8AC3E}">
        <p14:creationId xmlns:p14="http://schemas.microsoft.com/office/powerpoint/2010/main" val="101622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5.1</a:t>
            </a:r>
            <a:r>
              <a:rPr lang="zh-CN" altLang="en-US" dirty="0"/>
              <a:t>循环神经网络</a:t>
            </a:r>
            <a:r>
              <a:rPr lang="en-US" altLang="zh-CN" dirty="0"/>
              <a:t>-LSTM</a:t>
            </a:r>
            <a:endParaRPr lang="zh-CN" altLang="en-US" dirty="0"/>
          </a:p>
        </p:txBody>
      </p:sp>
      <p:grpSp>
        <p:nvGrpSpPr>
          <p:cNvPr id="17" name="组合 16">
            <a:extLst>
              <a:ext uri="{FF2B5EF4-FFF2-40B4-BE49-F238E27FC236}">
                <a16:creationId xmlns:a16="http://schemas.microsoft.com/office/drawing/2014/main" id="{E3CBF7B7-5BF4-44FA-ABCE-18814832BD2E}"/>
              </a:ext>
            </a:extLst>
          </p:cNvPr>
          <p:cNvGrpSpPr/>
          <p:nvPr/>
        </p:nvGrpSpPr>
        <p:grpSpPr>
          <a:xfrm>
            <a:off x="2135676" y="5083775"/>
            <a:ext cx="2769534" cy="1004621"/>
            <a:chOff x="677862" y="2337539"/>
            <a:chExt cx="1681025" cy="1005788"/>
          </a:xfrm>
        </p:grpSpPr>
        <p:sp>
          <p:nvSpPr>
            <p:cNvPr id="18" name="矩形 17">
              <a:extLst>
                <a:ext uri="{FF2B5EF4-FFF2-40B4-BE49-F238E27FC236}">
                  <a16:creationId xmlns:a16="http://schemas.microsoft.com/office/drawing/2014/main" id="{51B75E74-F916-4259-92D3-9D9E03B5E4FD}"/>
                </a:ext>
              </a:extLst>
            </p:cNvPr>
            <p:cNvSpPr/>
            <p:nvPr/>
          </p:nvSpPr>
          <p:spPr>
            <a:xfrm>
              <a:off x="677862" y="2337539"/>
              <a:ext cx="1681025" cy="1005788"/>
            </a:xfrm>
            <a:prstGeom prst="rect">
              <a:avLst/>
            </a:prstGeom>
            <a:noFill/>
          </p:spPr>
          <p:txBody>
            <a:bodyPr wrap="square">
              <a:spAutoFit/>
            </a:bodyPr>
            <a:lstStyle/>
            <a:p>
              <a:pPr>
                <a:lnSpc>
                  <a:spcPct val="130000"/>
                </a:lnSpc>
              </a:pPr>
              <a:r>
                <a:rPr lang="en-US" altLang="zh-CN"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LSTM</a:t>
              </a: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网络核心</a:t>
              </a:r>
            </a:p>
          </p:txBody>
        </p:sp>
        <p:cxnSp>
          <p:nvCxnSpPr>
            <p:cNvPr id="20" name="直接连接符 19">
              <a:extLst>
                <a:ext uri="{FF2B5EF4-FFF2-40B4-BE49-F238E27FC236}">
                  <a16:creationId xmlns:a16="http://schemas.microsoft.com/office/drawing/2014/main" id="{C8F67769-6D82-4EEE-8F09-F416619A7C5E}"/>
                </a:ext>
              </a:extLst>
            </p:cNvPr>
            <p:cNvCxnSpPr>
              <a:cxnSpLocks/>
            </p:cNvCxnSpPr>
            <p:nvPr/>
          </p:nvCxnSpPr>
          <p:spPr>
            <a:xfrm>
              <a:off x="801700" y="2957358"/>
              <a:ext cx="91679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898FC904-8CA7-4743-ACDA-F568A3B8C7CF}"/>
              </a:ext>
            </a:extLst>
          </p:cNvPr>
          <p:cNvGrpSpPr/>
          <p:nvPr/>
        </p:nvGrpSpPr>
        <p:grpSpPr>
          <a:xfrm>
            <a:off x="8433835" y="5083775"/>
            <a:ext cx="1622489" cy="619100"/>
            <a:chOff x="677862" y="2337539"/>
            <a:chExt cx="1681025" cy="619819"/>
          </a:xfrm>
        </p:grpSpPr>
        <p:sp>
          <p:nvSpPr>
            <p:cNvPr id="23" name="矩形 22">
              <a:extLst>
                <a:ext uri="{FF2B5EF4-FFF2-40B4-BE49-F238E27FC236}">
                  <a16:creationId xmlns:a16="http://schemas.microsoft.com/office/drawing/2014/main" id="{02B7A46E-8C0E-4E1B-A921-C66CDAA99094}"/>
                </a:ext>
              </a:extLst>
            </p:cNvPr>
            <p:cNvSpPr/>
            <p:nvPr/>
          </p:nvSpPr>
          <p:spPr>
            <a:xfrm>
              <a:off x="677862" y="2337539"/>
              <a:ext cx="1681025" cy="526268"/>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门结构</a:t>
              </a:r>
            </a:p>
          </p:txBody>
        </p:sp>
        <p:cxnSp>
          <p:nvCxnSpPr>
            <p:cNvPr id="24" name="直接连接符 23">
              <a:extLst>
                <a:ext uri="{FF2B5EF4-FFF2-40B4-BE49-F238E27FC236}">
                  <a16:creationId xmlns:a16="http://schemas.microsoft.com/office/drawing/2014/main" id="{089F55F0-A4F4-4FF5-8343-F89E1B764FC5}"/>
                </a:ext>
              </a:extLst>
            </p:cNvPr>
            <p:cNvCxnSpPr>
              <a:cxnSpLocks/>
            </p:cNvCxnSpPr>
            <p:nvPr/>
          </p:nvCxnSpPr>
          <p:spPr>
            <a:xfrm>
              <a:off x="801700" y="2957358"/>
              <a:ext cx="916797"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25" name="图片 24">
            <a:extLst>
              <a:ext uri="{FF2B5EF4-FFF2-40B4-BE49-F238E27FC236}">
                <a16:creationId xmlns:a16="http://schemas.microsoft.com/office/drawing/2014/main" id="{AE382705-D700-45A2-828D-1411105FA434}"/>
              </a:ext>
            </a:extLst>
          </p:cNvPr>
          <p:cNvPicPr>
            <a:picLocks noChangeAspect="1"/>
          </p:cNvPicPr>
          <p:nvPr/>
        </p:nvPicPr>
        <p:blipFill>
          <a:blip r:embed="rId2"/>
          <a:stretch>
            <a:fillRect/>
          </a:stretch>
        </p:blipFill>
        <p:spPr>
          <a:xfrm>
            <a:off x="721132" y="2031025"/>
            <a:ext cx="5598622" cy="2743200"/>
          </a:xfrm>
          <a:prstGeom prst="rect">
            <a:avLst/>
          </a:prstGeom>
        </p:spPr>
      </p:pic>
      <p:pic>
        <p:nvPicPr>
          <p:cNvPr id="27" name="图片 26">
            <a:extLst>
              <a:ext uri="{FF2B5EF4-FFF2-40B4-BE49-F238E27FC236}">
                <a16:creationId xmlns:a16="http://schemas.microsoft.com/office/drawing/2014/main" id="{306A551A-02BD-4187-A4EF-371ABAF677D1}"/>
              </a:ext>
            </a:extLst>
          </p:cNvPr>
          <p:cNvPicPr>
            <a:picLocks noChangeAspect="1"/>
          </p:cNvPicPr>
          <p:nvPr/>
        </p:nvPicPr>
        <p:blipFill>
          <a:blip r:embed="rId3"/>
          <a:stretch>
            <a:fillRect/>
          </a:stretch>
        </p:blipFill>
        <p:spPr>
          <a:xfrm>
            <a:off x="6357372" y="2031025"/>
            <a:ext cx="5276850" cy="2743200"/>
          </a:xfrm>
          <a:prstGeom prst="rect">
            <a:avLst/>
          </a:prstGeom>
        </p:spPr>
      </p:pic>
      <p:pic>
        <p:nvPicPr>
          <p:cNvPr id="29" name="图片 28">
            <a:extLst>
              <a:ext uri="{FF2B5EF4-FFF2-40B4-BE49-F238E27FC236}">
                <a16:creationId xmlns:a16="http://schemas.microsoft.com/office/drawing/2014/main" id="{473EEB17-0F70-4B01-9A5C-D31F3365943E}"/>
              </a:ext>
            </a:extLst>
          </p:cNvPr>
          <p:cNvPicPr>
            <a:picLocks noChangeAspect="1"/>
          </p:cNvPicPr>
          <p:nvPr/>
        </p:nvPicPr>
        <p:blipFill>
          <a:blip r:embed="rId4"/>
          <a:stretch>
            <a:fillRect/>
          </a:stretch>
        </p:blipFill>
        <p:spPr>
          <a:xfrm>
            <a:off x="-32084" y="1457033"/>
            <a:ext cx="6096000" cy="2001042"/>
          </a:xfrm>
          <a:prstGeom prst="rect">
            <a:avLst/>
          </a:prstGeom>
        </p:spPr>
      </p:pic>
      <p:pic>
        <p:nvPicPr>
          <p:cNvPr id="32" name="图片 31">
            <a:extLst>
              <a:ext uri="{FF2B5EF4-FFF2-40B4-BE49-F238E27FC236}">
                <a16:creationId xmlns:a16="http://schemas.microsoft.com/office/drawing/2014/main" id="{43B868E1-2C16-4130-A953-35AD4ED38388}"/>
              </a:ext>
            </a:extLst>
          </p:cNvPr>
          <p:cNvPicPr>
            <a:picLocks noChangeAspect="1"/>
          </p:cNvPicPr>
          <p:nvPr/>
        </p:nvPicPr>
        <p:blipFill>
          <a:blip r:embed="rId5"/>
          <a:stretch>
            <a:fillRect/>
          </a:stretch>
        </p:blipFill>
        <p:spPr>
          <a:xfrm>
            <a:off x="6128084" y="1610075"/>
            <a:ext cx="6096000" cy="1848000"/>
          </a:xfrm>
          <a:prstGeom prst="rect">
            <a:avLst/>
          </a:prstGeom>
        </p:spPr>
      </p:pic>
      <p:pic>
        <p:nvPicPr>
          <p:cNvPr id="34" name="图片 33">
            <a:extLst>
              <a:ext uri="{FF2B5EF4-FFF2-40B4-BE49-F238E27FC236}">
                <a16:creationId xmlns:a16="http://schemas.microsoft.com/office/drawing/2014/main" id="{48C02757-03F0-425D-8E5D-D2983A74A14A}"/>
              </a:ext>
            </a:extLst>
          </p:cNvPr>
          <p:cNvPicPr>
            <a:picLocks noChangeAspect="1"/>
          </p:cNvPicPr>
          <p:nvPr/>
        </p:nvPicPr>
        <p:blipFill>
          <a:blip r:embed="rId6"/>
          <a:stretch>
            <a:fillRect/>
          </a:stretch>
        </p:blipFill>
        <p:spPr>
          <a:xfrm>
            <a:off x="-32084" y="3631384"/>
            <a:ext cx="6096000" cy="1946844"/>
          </a:xfrm>
          <a:prstGeom prst="rect">
            <a:avLst/>
          </a:prstGeom>
        </p:spPr>
      </p:pic>
      <p:pic>
        <p:nvPicPr>
          <p:cNvPr id="36" name="图片 35">
            <a:extLst>
              <a:ext uri="{FF2B5EF4-FFF2-40B4-BE49-F238E27FC236}">
                <a16:creationId xmlns:a16="http://schemas.microsoft.com/office/drawing/2014/main" id="{7F47AB72-F569-4742-95DC-E7FD1D47B4BE}"/>
              </a:ext>
            </a:extLst>
          </p:cNvPr>
          <p:cNvPicPr>
            <a:picLocks noChangeAspect="1"/>
          </p:cNvPicPr>
          <p:nvPr/>
        </p:nvPicPr>
        <p:blipFill>
          <a:blip r:embed="rId7"/>
          <a:stretch>
            <a:fillRect/>
          </a:stretch>
        </p:blipFill>
        <p:spPr>
          <a:xfrm>
            <a:off x="6128084" y="3611117"/>
            <a:ext cx="6096000" cy="1960022"/>
          </a:xfrm>
          <a:prstGeom prst="rect">
            <a:avLst/>
          </a:prstGeom>
        </p:spPr>
      </p:pic>
    </p:spTree>
    <p:extLst>
      <p:ext uri="{BB962C8B-B14F-4D97-AF65-F5344CB8AC3E}">
        <p14:creationId xmlns:p14="http://schemas.microsoft.com/office/powerpoint/2010/main" val="147349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C1FCB-48ED-4A74-BC35-8E7CAC8D2CEC}"/>
              </a:ext>
            </a:extLst>
          </p:cNvPr>
          <p:cNvSpPr>
            <a:spLocks noGrp="1"/>
          </p:cNvSpPr>
          <p:nvPr>
            <p:ph type="title"/>
          </p:nvPr>
        </p:nvSpPr>
        <p:spPr/>
        <p:txBody>
          <a:bodyPr/>
          <a:lstStyle/>
          <a:p>
            <a:r>
              <a:rPr lang="en-US" altLang="zh-CN" dirty="0"/>
              <a:t>5.2</a:t>
            </a:r>
            <a:r>
              <a:rPr lang="zh-CN" altLang="en-US" dirty="0"/>
              <a:t>循环神经网络</a:t>
            </a:r>
            <a:r>
              <a:rPr lang="en-US" altLang="zh-CN" dirty="0"/>
              <a:t>-GRU</a:t>
            </a:r>
            <a:endParaRPr lang="zh-CN" altLang="en-US" dirty="0"/>
          </a:p>
        </p:txBody>
      </p:sp>
      <p:pic>
        <p:nvPicPr>
          <p:cNvPr id="5" name="图片 4">
            <a:extLst>
              <a:ext uri="{FF2B5EF4-FFF2-40B4-BE49-F238E27FC236}">
                <a16:creationId xmlns:a16="http://schemas.microsoft.com/office/drawing/2014/main" id="{244D70D0-6788-43E7-AFC0-8C9E4A50397E}"/>
              </a:ext>
            </a:extLst>
          </p:cNvPr>
          <p:cNvPicPr>
            <a:picLocks noChangeAspect="1"/>
          </p:cNvPicPr>
          <p:nvPr/>
        </p:nvPicPr>
        <p:blipFill>
          <a:blip r:embed="rId2"/>
          <a:stretch>
            <a:fillRect/>
          </a:stretch>
        </p:blipFill>
        <p:spPr>
          <a:xfrm>
            <a:off x="891934" y="1551321"/>
            <a:ext cx="10408131" cy="3230109"/>
          </a:xfrm>
          <a:prstGeom prst="rect">
            <a:avLst/>
          </a:prstGeom>
        </p:spPr>
      </p:pic>
      <p:sp>
        <p:nvSpPr>
          <p:cNvPr id="6" name="矩形 5">
            <a:extLst>
              <a:ext uri="{FF2B5EF4-FFF2-40B4-BE49-F238E27FC236}">
                <a16:creationId xmlns:a16="http://schemas.microsoft.com/office/drawing/2014/main" id="{75E9C20E-91CE-44D3-BAA6-4AC1741B6FAC}"/>
              </a:ext>
            </a:extLst>
          </p:cNvPr>
          <p:cNvSpPr/>
          <p:nvPr/>
        </p:nvSpPr>
        <p:spPr>
          <a:xfrm>
            <a:off x="1964100" y="5035200"/>
            <a:ext cx="8263801" cy="646331"/>
          </a:xfrm>
          <a:prstGeom prst="rect">
            <a:avLst/>
          </a:prstGeom>
        </p:spPr>
        <p:txBody>
          <a:bodyPr wrap="none">
            <a:spAutoFit/>
          </a:bodyPr>
          <a:lstStyle/>
          <a:p>
            <a:r>
              <a:rPr lang="zh-CN" altLang="en-US" b="1" dirty="0">
                <a:solidFill>
                  <a:srgbClr val="C2252D"/>
                </a:solidFill>
                <a:latin typeface="微软雅黑" panose="020B0503020204020204" pitchFamily="34" charset="-122"/>
                <a:ea typeface="微软雅黑" panose="020B0503020204020204" pitchFamily="34" charset="-122"/>
              </a:rPr>
              <a:t>重置门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为上图中前面那个门，决定了如何</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将新的输入信息与前面的记忆相结合</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b="1" dirty="0">
                <a:solidFill>
                  <a:srgbClr val="C2252D"/>
                </a:solidFill>
                <a:latin typeface="微软雅黑" panose="020B0503020204020204" pitchFamily="34" charset="-122"/>
                <a:ea typeface="微软雅黑" panose="020B0503020204020204" pitchFamily="34" charset="-122"/>
              </a:rPr>
              <a:t>更新门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为上图中后面那个门，定义了</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前面记忆保存到当前时间步的量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0098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6.</a:t>
            </a:r>
            <a:r>
              <a:rPr lang="zh-CN" altLang="en-US" dirty="0"/>
              <a:t> </a:t>
            </a:r>
            <a:r>
              <a:rPr lang="en-US" altLang="zh-CN" dirty="0"/>
              <a:t>3D</a:t>
            </a:r>
            <a:r>
              <a:rPr lang="zh-CN" altLang="en-US" dirty="0"/>
              <a:t>循环重建神经网络</a:t>
            </a:r>
          </a:p>
        </p:txBody>
      </p:sp>
      <p:pic>
        <p:nvPicPr>
          <p:cNvPr id="5" name="图片 4">
            <a:extLst>
              <a:ext uri="{FF2B5EF4-FFF2-40B4-BE49-F238E27FC236}">
                <a16:creationId xmlns:a16="http://schemas.microsoft.com/office/drawing/2014/main" id="{5F9EEC5C-A871-4E1F-ACC6-DC45CC586F23}"/>
              </a:ext>
            </a:extLst>
          </p:cNvPr>
          <p:cNvPicPr>
            <a:picLocks noChangeAspect="1"/>
          </p:cNvPicPr>
          <p:nvPr/>
        </p:nvPicPr>
        <p:blipFill>
          <a:blip r:embed="rId2"/>
          <a:stretch>
            <a:fillRect/>
          </a:stretch>
        </p:blipFill>
        <p:spPr>
          <a:xfrm>
            <a:off x="1013985" y="1313468"/>
            <a:ext cx="10164029" cy="2971859"/>
          </a:xfrm>
          <a:prstGeom prst="rect">
            <a:avLst/>
          </a:prstGeom>
        </p:spPr>
      </p:pic>
      <p:sp>
        <p:nvSpPr>
          <p:cNvPr id="7" name="矩形 6">
            <a:extLst>
              <a:ext uri="{FF2B5EF4-FFF2-40B4-BE49-F238E27FC236}">
                <a16:creationId xmlns:a16="http://schemas.microsoft.com/office/drawing/2014/main" id="{5426484F-D142-4DEC-A3E6-6718AA9B6134}"/>
              </a:ext>
            </a:extLst>
          </p:cNvPr>
          <p:cNvSpPr/>
          <p:nvPr/>
        </p:nvSpPr>
        <p:spPr>
          <a:xfrm>
            <a:off x="895949" y="4447858"/>
            <a:ext cx="10461163" cy="1477328"/>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该网络由三个部分组成：</a:t>
            </a:r>
            <a:r>
              <a:rPr lang="en-US" altLang="zh-CN" b="1" dirty="0">
                <a:solidFill>
                  <a:srgbClr val="C2252D"/>
                </a:solidFill>
                <a:latin typeface="微软雅黑" panose="020B0503020204020204" pitchFamily="34" charset="-122"/>
                <a:ea typeface="微软雅黑" panose="020B0503020204020204" pitchFamily="34" charset="-122"/>
              </a:rPr>
              <a:t>2D</a:t>
            </a:r>
            <a:r>
              <a:rPr lang="zh-CN" altLang="en-US" b="1" dirty="0">
                <a:solidFill>
                  <a:srgbClr val="C2252D"/>
                </a:solidFill>
                <a:latin typeface="微软雅黑" panose="020B0503020204020204" pitchFamily="34" charset="-122"/>
                <a:ea typeface="微软雅黑" panose="020B0503020204020204" pitchFamily="34" charset="-122"/>
              </a:rPr>
              <a:t>卷积神经网络（</a:t>
            </a:r>
            <a:r>
              <a:rPr lang="en-US" altLang="zh-CN" b="1" dirty="0">
                <a:solidFill>
                  <a:srgbClr val="C2252D"/>
                </a:solidFill>
                <a:latin typeface="微软雅黑" panose="020B0503020204020204" pitchFamily="34" charset="-122"/>
                <a:ea typeface="微软雅黑" panose="020B0503020204020204" pitchFamily="34" charset="-122"/>
              </a:rPr>
              <a:t>2D-CNN</a:t>
            </a:r>
            <a:r>
              <a:rPr lang="zh-CN" altLang="en-US" dirty="0">
                <a:solidFill>
                  <a:srgbClr val="C2252D"/>
                </a:solidFill>
                <a:latin typeface="微软雅黑" panose="020B0503020204020204" pitchFamily="34" charset="-122"/>
                <a:ea typeface="微软雅黑" panose="020B0503020204020204" pitchFamily="34" charset="-122"/>
              </a:rPr>
              <a:t>），</a:t>
            </a:r>
            <a:r>
              <a:rPr lang="zh-CN" altLang="en-US" b="1" dirty="0">
                <a:solidFill>
                  <a:srgbClr val="C2252D"/>
                </a:solidFill>
                <a:latin typeface="微软雅黑" panose="020B0503020204020204" pitchFamily="34" charset="-122"/>
                <a:ea typeface="微软雅黑" panose="020B0503020204020204" pitchFamily="34" charset="-122"/>
              </a:rPr>
              <a:t>一种名为</a:t>
            </a:r>
            <a:r>
              <a:rPr lang="en-US" altLang="zh-CN" b="1" dirty="0">
                <a:solidFill>
                  <a:srgbClr val="C2252D"/>
                </a:solidFill>
                <a:latin typeface="微软雅黑" panose="020B0503020204020204" pitchFamily="34" charset="-122"/>
                <a:ea typeface="微软雅黑" panose="020B0503020204020204" pitchFamily="34" charset="-122"/>
              </a:rPr>
              <a:t>3D</a:t>
            </a:r>
            <a:r>
              <a:rPr lang="zh-CN" altLang="en-US" b="1" dirty="0">
                <a:solidFill>
                  <a:srgbClr val="C2252D"/>
                </a:solidFill>
                <a:latin typeface="微软雅黑" panose="020B0503020204020204" pitchFamily="34" charset="-122"/>
                <a:ea typeface="微软雅黑" panose="020B0503020204020204" pitchFamily="34" charset="-122"/>
              </a:rPr>
              <a:t>卷积</a:t>
            </a:r>
            <a:r>
              <a:rPr lang="en-US" altLang="zh-CN" b="1" dirty="0">
                <a:solidFill>
                  <a:srgbClr val="C2252D"/>
                </a:solidFill>
                <a:latin typeface="微软雅黑" panose="020B0503020204020204" pitchFamily="34" charset="-122"/>
                <a:ea typeface="微软雅黑" panose="020B0503020204020204" pitchFamily="34" charset="-122"/>
              </a:rPr>
              <a:t>LSTM</a:t>
            </a:r>
            <a:r>
              <a:rPr lang="zh-CN" altLang="en-US" b="1" dirty="0">
                <a:solidFill>
                  <a:srgbClr val="C2252D"/>
                </a:solidFill>
                <a:latin typeface="微软雅黑" panose="020B0503020204020204" pitchFamily="34" charset="-122"/>
                <a:ea typeface="微软雅黑" panose="020B0503020204020204" pitchFamily="34" charset="-122"/>
              </a:rPr>
              <a:t>（</a:t>
            </a:r>
            <a:r>
              <a:rPr lang="en-US" altLang="zh-CN" b="1" dirty="0">
                <a:solidFill>
                  <a:srgbClr val="C2252D"/>
                </a:solidFill>
                <a:latin typeface="微软雅黑" panose="020B0503020204020204" pitchFamily="34" charset="-122"/>
                <a:ea typeface="微软雅黑" panose="020B0503020204020204" pitchFamily="34" charset="-122"/>
              </a:rPr>
              <a:t>3DLSTM</a:t>
            </a:r>
            <a:r>
              <a:rPr lang="zh-CN" altLang="en-US" b="1" dirty="0">
                <a:solidFill>
                  <a:srgbClr val="C2252D"/>
                </a:solidFill>
                <a:latin typeface="微软雅黑" panose="020B0503020204020204" pitchFamily="34" charset="-122"/>
                <a:ea typeface="微软雅黑" panose="020B0503020204020204" pitchFamily="34" charset="-122"/>
              </a:rPr>
              <a:t>）的新型架构</a:t>
            </a:r>
            <a:r>
              <a:rPr lang="zh-CN" altLang="en-US" dirty="0">
                <a:solidFill>
                  <a:srgbClr val="C2252D"/>
                </a:solidFill>
                <a:latin typeface="微软雅黑" panose="020B0503020204020204" pitchFamily="34" charset="-122"/>
                <a:ea typeface="微软雅黑" panose="020B0503020204020204" pitchFamily="34" charset="-122"/>
              </a:rPr>
              <a:t>，</a:t>
            </a:r>
            <a:r>
              <a:rPr lang="zh-CN" altLang="en-US" b="1" dirty="0">
                <a:solidFill>
                  <a:srgbClr val="C2252D"/>
                </a:solidFill>
                <a:latin typeface="微软雅黑" panose="020B0503020204020204" pitchFamily="34" charset="-122"/>
                <a:ea typeface="微软雅黑" panose="020B0503020204020204" pitchFamily="34" charset="-122"/>
              </a:rPr>
              <a:t>以及</a:t>
            </a:r>
            <a:r>
              <a:rPr lang="en-US" altLang="zh-CN" b="1" dirty="0">
                <a:solidFill>
                  <a:srgbClr val="C2252D"/>
                </a:solidFill>
                <a:latin typeface="微软雅黑" panose="020B0503020204020204" pitchFamily="34" charset="-122"/>
                <a:ea typeface="微软雅黑" panose="020B0503020204020204" pitchFamily="34" charset="-122"/>
              </a:rPr>
              <a:t>3D</a:t>
            </a:r>
            <a:r>
              <a:rPr lang="zh-CN" altLang="en-US" b="1" dirty="0">
                <a:solidFill>
                  <a:srgbClr val="C2252D"/>
                </a:solidFill>
                <a:latin typeface="微软雅黑" panose="020B0503020204020204" pitchFamily="34" charset="-122"/>
                <a:ea typeface="微软雅黑" panose="020B0503020204020204" pitchFamily="34" charset="-122"/>
              </a:rPr>
              <a:t>解卷积神经网络（</a:t>
            </a:r>
            <a:r>
              <a:rPr lang="en-US" altLang="zh-CN" b="1" dirty="0">
                <a:solidFill>
                  <a:srgbClr val="C2252D"/>
                </a:solidFill>
                <a:latin typeface="微软雅黑" panose="020B0503020204020204" pitchFamily="34" charset="-122"/>
                <a:ea typeface="微软雅黑" panose="020B0503020204020204" pitchFamily="34" charset="-122"/>
              </a:rPr>
              <a:t>3D-DCNN</a:t>
            </a:r>
            <a:r>
              <a:rPr lang="zh-CN" altLang="en-US" b="1" dirty="0">
                <a:solidFill>
                  <a:srgbClr val="C2252D"/>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给定来自任意视点的对象的一个或多个图像，</a:t>
            </a:r>
            <a:r>
              <a:rPr lang="en-US" altLang="zh-CN" b="1" dirty="0">
                <a:solidFill>
                  <a:srgbClr val="C2252D"/>
                </a:solidFill>
                <a:latin typeface="微软雅黑" panose="020B0503020204020204" pitchFamily="34" charset="-122"/>
                <a:ea typeface="微软雅黑" panose="020B0503020204020204" pitchFamily="34" charset="-122"/>
              </a:rPr>
              <a:t>2D-CNN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首先将每个输入图像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编码成低维特征</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x</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）。然后，给定编码输入，一组新提出的</a:t>
            </a:r>
            <a:r>
              <a:rPr lang="en-US" altLang="zh-CN" b="1" dirty="0">
                <a:solidFill>
                  <a:srgbClr val="C2252D"/>
                </a:solidFill>
                <a:latin typeface="微软雅黑" panose="020B0503020204020204" pitchFamily="34" charset="-122"/>
                <a:ea typeface="微软雅黑" panose="020B0503020204020204" pitchFamily="34" charset="-122"/>
              </a:rPr>
              <a:t>3D</a:t>
            </a:r>
            <a:r>
              <a:rPr lang="zh-CN" altLang="en-US" b="1" dirty="0">
                <a:solidFill>
                  <a:srgbClr val="C2252D"/>
                </a:solidFill>
                <a:latin typeface="微软雅黑" panose="020B0503020204020204" pitchFamily="34" charset="-122"/>
                <a:ea typeface="微软雅黑" panose="020B0503020204020204" pitchFamily="34" charset="-122"/>
              </a:rPr>
              <a:t>卷积</a:t>
            </a:r>
            <a:r>
              <a:rPr lang="en-US" altLang="zh-CN" b="1" dirty="0">
                <a:solidFill>
                  <a:srgbClr val="C2252D"/>
                </a:solidFill>
                <a:latin typeface="微软雅黑" panose="020B0503020204020204" pitchFamily="34" charset="-122"/>
                <a:ea typeface="微软雅黑" panose="020B0503020204020204" pitchFamily="34" charset="-122"/>
              </a:rPr>
              <a:t>LSTM</a:t>
            </a:r>
            <a:r>
              <a:rPr lang="zh-CN" altLang="en-US" b="1" dirty="0">
                <a:solidFill>
                  <a:srgbClr val="C2252D"/>
                </a:solidFill>
                <a:latin typeface="微软雅黑" panose="020B0503020204020204" pitchFamily="34" charset="-122"/>
                <a:ea typeface="微软雅黑" panose="020B0503020204020204" pitchFamily="34" charset="-122"/>
              </a:rPr>
              <a:t>（</a:t>
            </a:r>
            <a:r>
              <a:rPr lang="en-US" altLang="zh-CN" b="1" dirty="0">
                <a:solidFill>
                  <a:srgbClr val="C2252D"/>
                </a:solidFill>
                <a:latin typeface="微软雅黑" panose="020B0503020204020204" pitchFamily="34" charset="-122"/>
                <a:ea typeface="微软雅黑" panose="020B0503020204020204" pitchFamily="34" charset="-122"/>
              </a:rPr>
              <a:t>3D-LSTM</a:t>
            </a:r>
            <a:r>
              <a:rPr lang="zh-CN" altLang="en-US" b="1" dirty="0">
                <a:solidFill>
                  <a:srgbClr val="C2252D"/>
                </a:solidFill>
                <a:latin typeface="微软雅黑" panose="020B0503020204020204" pitchFamily="34" charset="-122"/>
                <a:ea typeface="微软雅黑" panose="020B0503020204020204" pitchFamily="34" charset="-122"/>
              </a:rPr>
              <a:t>）单元</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或者通过关闭输入门选择性地更新它们的单元状态或保持状态。最后，</a:t>
            </a:r>
            <a:r>
              <a:rPr lang="en-US" altLang="zh-CN" b="1" dirty="0">
                <a:solidFill>
                  <a:srgbClr val="C2252D"/>
                </a:solidFill>
                <a:latin typeface="微软雅黑" panose="020B0503020204020204" pitchFamily="34" charset="-122"/>
                <a:ea typeface="微软雅黑" panose="020B0503020204020204" pitchFamily="34" charset="-122"/>
              </a:rPr>
              <a:t>3D-DCNN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解码</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LSTM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单元的隐藏状态并生成</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概率体素重建。</a:t>
            </a:r>
          </a:p>
        </p:txBody>
      </p:sp>
    </p:spTree>
    <p:extLst>
      <p:ext uri="{BB962C8B-B14F-4D97-AF65-F5344CB8AC3E}">
        <p14:creationId xmlns:p14="http://schemas.microsoft.com/office/powerpoint/2010/main" val="370832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6"/>
          </p:nvPr>
        </p:nvSpPr>
        <p:spPr/>
        <p:txBody>
          <a:bodyPr/>
          <a:lstStyle/>
          <a:p>
            <a:r>
              <a:rPr lang="zh-CN" altLang="en-US" dirty="0"/>
              <a:t>寒假论文总结</a:t>
            </a:r>
          </a:p>
        </p:txBody>
      </p:sp>
      <p:sp>
        <p:nvSpPr>
          <p:cNvPr id="7" name="文本占位符 6"/>
          <p:cNvSpPr>
            <a:spLocks noGrp="1"/>
          </p:cNvSpPr>
          <p:nvPr>
            <p:ph type="body" sz="quarter" idx="17"/>
          </p:nvPr>
        </p:nvSpPr>
        <p:spPr/>
        <p:txBody>
          <a:bodyPr>
            <a:normAutofit fontScale="92500" lnSpcReduction="20000"/>
          </a:bodyPr>
          <a:lstStyle/>
          <a:p>
            <a:r>
              <a:rPr lang="en-US" altLang="zh-CN" dirty="0">
                <a:solidFill>
                  <a:schemeClr val="tx1">
                    <a:lumMod val="65000"/>
                    <a:lumOff val="35000"/>
                  </a:schemeClr>
                </a:solidFill>
              </a:rPr>
              <a:t>Summary Of Papers</a:t>
            </a:r>
            <a:endParaRPr lang="zh-CN" altLang="en-US" dirty="0">
              <a:solidFill>
                <a:schemeClr val="tx1">
                  <a:lumMod val="65000"/>
                  <a:lumOff val="35000"/>
                </a:schemeClr>
              </a:solidFill>
            </a:endParaRPr>
          </a:p>
        </p:txBody>
      </p:sp>
      <p:sp>
        <p:nvSpPr>
          <p:cNvPr id="8" name="文本占位符 7"/>
          <p:cNvSpPr>
            <a:spLocks noGrp="1"/>
          </p:cNvSpPr>
          <p:nvPr>
            <p:ph type="body" sz="quarter" idx="19"/>
          </p:nvPr>
        </p:nvSpPr>
        <p:spPr/>
        <p:txBody>
          <a:bodyPr/>
          <a:lstStyle/>
          <a:p>
            <a:r>
              <a:rPr lang="zh-CN" altLang="en-US" dirty="0"/>
              <a:t>近期论文分享</a:t>
            </a:r>
          </a:p>
        </p:txBody>
      </p:sp>
      <p:sp>
        <p:nvSpPr>
          <p:cNvPr id="9" name="文本占位符 8"/>
          <p:cNvSpPr>
            <a:spLocks noGrp="1"/>
          </p:cNvSpPr>
          <p:nvPr>
            <p:ph type="body" sz="quarter" idx="20"/>
          </p:nvPr>
        </p:nvSpPr>
        <p:spPr/>
        <p:txBody>
          <a:bodyPr>
            <a:normAutofit fontScale="92500" lnSpcReduction="20000"/>
          </a:bodyPr>
          <a:lstStyle/>
          <a:p>
            <a:r>
              <a:rPr lang="en-US" altLang="zh-CN" dirty="0">
                <a:solidFill>
                  <a:schemeClr val="tx1">
                    <a:lumMod val="65000"/>
                    <a:lumOff val="35000"/>
                  </a:schemeClr>
                </a:solidFill>
              </a:rPr>
              <a:t>Recent Paper Sharing</a:t>
            </a:r>
            <a:endParaRPr lang="zh-CN" altLang="en-US" dirty="0">
              <a:solidFill>
                <a:schemeClr val="tx1">
                  <a:lumMod val="65000"/>
                  <a:lumOff val="35000"/>
                </a:schemeClr>
              </a:solidFill>
            </a:endParaRPr>
          </a:p>
        </p:txBody>
      </p:sp>
      <p:sp>
        <p:nvSpPr>
          <p:cNvPr id="10" name="文本占位符 9"/>
          <p:cNvSpPr>
            <a:spLocks noGrp="1"/>
          </p:cNvSpPr>
          <p:nvPr>
            <p:ph type="body" sz="quarter" idx="28"/>
          </p:nvPr>
        </p:nvSpPr>
        <p:spPr/>
        <p:txBody>
          <a:bodyPr/>
          <a:lstStyle/>
          <a:p>
            <a:r>
              <a:rPr lang="zh-CN" altLang="en-US" dirty="0"/>
              <a:t>研究方向思考</a:t>
            </a:r>
          </a:p>
        </p:txBody>
      </p:sp>
      <p:sp>
        <p:nvSpPr>
          <p:cNvPr id="11" name="文本占位符 10"/>
          <p:cNvSpPr>
            <a:spLocks noGrp="1"/>
          </p:cNvSpPr>
          <p:nvPr>
            <p:ph type="body" sz="quarter" idx="29"/>
          </p:nvPr>
        </p:nvSpPr>
        <p:spPr/>
        <p:txBody>
          <a:bodyPr>
            <a:normAutofit fontScale="92500" lnSpcReduction="20000"/>
          </a:bodyPr>
          <a:lstStyle/>
          <a:p>
            <a:r>
              <a:rPr lang="en-US" altLang="zh-CN" dirty="0">
                <a:solidFill>
                  <a:schemeClr val="tx1">
                    <a:lumMod val="65000"/>
                    <a:lumOff val="35000"/>
                  </a:schemeClr>
                </a:solidFill>
              </a:rPr>
              <a:t>Research Direction Thinking</a:t>
            </a:r>
            <a:endParaRPr lang="zh-CN" altLang="en-US" dirty="0">
              <a:solidFill>
                <a:schemeClr val="tx1">
                  <a:lumMod val="65000"/>
                  <a:lumOff val="35000"/>
                </a:schemeClr>
              </a:solidFill>
            </a:endParaRPr>
          </a:p>
        </p:txBody>
      </p:sp>
      <p:sp>
        <p:nvSpPr>
          <p:cNvPr id="12" name="文本占位符 11"/>
          <p:cNvSpPr>
            <a:spLocks noGrp="1"/>
          </p:cNvSpPr>
          <p:nvPr>
            <p:ph type="body" sz="quarter" idx="30"/>
          </p:nvPr>
        </p:nvSpPr>
        <p:spPr/>
        <p:txBody>
          <a:bodyPr/>
          <a:lstStyle/>
          <a:p>
            <a:r>
              <a:rPr lang="zh-CN" altLang="en-US" dirty="0"/>
              <a:t>后续计划安排</a:t>
            </a:r>
          </a:p>
        </p:txBody>
      </p:sp>
      <p:sp>
        <p:nvSpPr>
          <p:cNvPr id="13" name="文本占位符 12"/>
          <p:cNvSpPr>
            <a:spLocks noGrp="1"/>
          </p:cNvSpPr>
          <p:nvPr>
            <p:ph type="body" sz="quarter" idx="31"/>
          </p:nvPr>
        </p:nvSpPr>
        <p:spPr/>
        <p:txBody>
          <a:bodyPr>
            <a:normAutofit fontScale="92500" lnSpcReduction="20000"/>
          </a:bodyPr>
          <a:lstStyle/>
          <a:p>
            <a:r>
              <a:rPr lang="en-US" altLang="zh-CN" dirty="0">
                <a:solidFill>
                  <a:schemeClr val="tx1">
                    <a:lumMod val="65000"/>
                    <a:lumOff val="35000"/>
                  </a:schemeClr>
                </a:solidFill>
              </a:rPr>
              <a:t>Follow Up Planning</a:t>
            </a:r>
            <a:endParaRPr lang="zh-CN" altLang="en-US" dirty="0">
              <a:solidFill>
                <a:schemeClr val="tx1">
                  <a:lumMod val="65000"/>
                  <a:lumOff val="35000"/>
                </a:schemeClr>
              </a:solidFill>
            </a:endParaRPr>
          </a:p>
        </p:txBody>
      </p:sp>
      <p:sp>
        <p:nvSpPr>
          <p:cNvPr id="2" name="文本占位符 1"/>
          <p:cNvSpPr>
            <a:spLocks noGrp="1"/>
          </p:cNvSpPr>
          <p:nvPr>
            <p:ph type="body" sz="quarter" idx="26"/>
          </p:nvPr>
        </p:nvSpPr>
        <p:spPr/>
        <p:txBody>
          <a:bodyPr/>
          <a:lstStyle/>
          <a:p>
            <a:pPr algn="ctr"/>
            <a:r>
              <a:rPr lang="en-US" altLang="zh-CN" dirty="0"/>
              <a:t>01</a:t>
            </a:r>
            <a:endParaRPr lang="zh-CN" altLang="en-US" dirty="0"/>
          </a:p>
        </p:txBody>
      </p:sp>
      <p:sp>
        <p:nvSpPr>
          <p:cNvPr id="3" name="文本占位符 2"/>
          <p:cNvSpPr>
            <a:spLocks noGrp="1"/>
          </p:cNvSpPr>
          <p:nvPr>
            <p:ph type="body" sz="quarter" idx="32"/>
          </p:nvPr>
        </p:nvSpPr>
        <p:spPr/>
        <p:txBody>
          <a:bodyPr/>
          <a:lstStyle/>
          <a:p>
            <a:r>
              <a:rPr lang="en-US" altLang="zh-CN" dirty="0"/>
              <a:t>03</a:t>
            </a:r>
            <a:endParaRPr lang="zh-CN" altLang="en-US" dirty="0"/>
          </a:p>
        </p:txBody>
      </p:sp>
      <p:sp>
        <p:nvSpPr>
          <p:cNvPr id="4" name="文本占位符 3"/>
          <p:cNvSpPr>
            <a:spLocks noGrp="1"/>
          </p:cNvSpPr>
          <p:nvPr>
            <p:ph type="body" sz="quarter" idx="33"/>
          </p:nvPr>
        </p:nvSpPr>
        <p:spPr/>
        <p:txBody>
          <a:bodyPr/>
          <a:lstStyle/>
          <a:p>
            <a:r>
              <a:rPr lang="en-US" altLang="zh-CN" dirty="0"/>
              <a:t>04</a:t>
            </a:r>
            <a:endParaRPr lang="zh-CN" altLang="en-US" dirty="0"/>
          </a:p>
        </p:txBody>
      </p:sp>
      <p:sp>
        <p:nvSpPr>
          <p:cNvPr id="5" name="文本占位符 4"/>
          <p:cNvSpPr>
            <a:spLocks noGrp="1"/>
          </p:cNvSpPr>
          <p:nvPr>
            <p:ph type="body" sz="quarter" idx="34"/>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2639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6.</a:t>
            </a:r>
            <a:r>
              <a:rPr lang="zh-CN" altLang="en-US" dirty="0"/>
              <a:t> </a:t>
            </a:r>
            <a:r>
              <a:rPr lang="en-US" altLang="zh-CN" dirty="0"/>
              <a:t>1</a:t>
            </a:r>
            <a:r>
              <a:rPr lang="zh-CN" altLang="en-US" dirty="0"/>
              <a:t>重现：</a:t>
            </a:r>
            <a:r>
              <a:rPr lang="en-US" altLang="zh-CN" dirty="0"/>
              <a:t>3D</a:t>
            </a:r>
            <a:r>
              <a:rPr lang="zh-CN" altLang="en-US" dirty="0"/>
              <a:t>卷积</a:t>
            </a:r>
            <a:r>
              <a:rPr lang="en-US" altLang="zh-CN" dirty="0"/>
              <a:t>LSTM</a:t>
            </a:r>
            <a:endParaRPr lang="zh-CN" altLang="en-US" dirty="0"/>
          </a:p>
        </p:txBody>
      </p:sp>
      <p:pic>
        <p:nvPicPr>
          <p:cNvPr id="3" name="图片 2">
            <a:extLst>
              <a:ext uri="{FF2B5EF4-FFF2-40B4-BE49-F238E27FC236}">
                <a16:creationId xmlns:a16="http://schemas.microsoft.com/office/drawing/2014/main" id="{5CB6396B-E634-4332-849A-4C2074C5A1AB}"/>
              </a:ext>
            </a:extLst>
          </p:cNvPr>
          <p:cNvPicPr>
            <a:picLocks noChangeAspect="1"/>
          </p:cNvPicPr>
          <p:nvPr/>
        </p:nvPicPr>
        <p:blipFill>
          <a:blip r:embed="rId2"/>
          <a:stretch>
            <a:fillRect/>
          </a:stretch>
        </p:blipFill>
        <p:spPr>
          <a:xfrm>
            <a:off x="817273" y="1005163"/>
            <a:ext cx="10557454" cy="3266394"/>
          </a:xfrm>
          <a:prstGeom prst="rect">
            <a:avLst/>
          </a:prstGeom>
        </p:spPr>
      </p:pic>
      <p:sp>
        <p:nvSpPr>
          <p:cNvPr id="4" name="矩形 3">
            <a:extLst>
              <a:ext uri="{FF2B5EF4-FFF2-40B4-BE49-F238E27FC236}">
                <a16:creationId xmlns:a16="http://schemas.microsoft.com/office/drawing/2014/main" id="{DF2873FC-F7D9-4656-A440-EDA8D4F3B829}"/>
              </a:ext>
            </a:extLst>
          </p:cNvPr>
          <p:cNvSpPr/>
          <p:nvPr/>
        </p:nvSpPr>
        <p:spPr>
          <a:xfrm>
            <a:off x="838200" y="5639961"/>
            <a:ext cx="11042977" cy="646331"/>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）在每个时间步，</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3D-LSTM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中的每个单位（紫色）从编码器接收相同的特征向量，并从其邻居（红色）接收隐藏状态</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3×3×3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卷积作为输入。（</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）没有输出门的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3D-LSTM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门控循环单元（</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GRU</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924F5643-DF41-4411-BB38-544598503904}"/>
              </a:ext>
            </a:extLst>
          </p:cNvPr>
          <p:cNvPicPr>
            <a:picLocks noChangeAspect="1"/>
          </p:cNvPicPr>
          <p:nvPr/>
        </p:nvPicPr>
        <p:blipFill>
          <a:blip r:embed="rId3"/>
          <a:stretch>
            <a:fillRect/>
          </a:stretch>
        </p:blipFill>
        <p:spPr>
          <a:xfrm>
            <a:off x="5658264" y="4375347"/>
            <a:ext cx="5914286" cy="933333"/>
          </a:xfrm>
          <a:prstGeom prst="rect">
            <a:avLst/>
          </a:prstGeom>
        </p:spPr>
      </p:pic>
      <p:pic>
        <p:nvPicPr>
          <p:cNvPr id="8" name="图片 7">
            <a:extLst>
              <a:ext uri="{FF2B5EF4-FFF2-40B4-BE49-F238E27FC236}">
                <a16:creationId xmlns:a16="http://schemas.microsoft.com/office/drawing/2014/main" id="{4FFD5A25-6322-4109-8ECE-6A8B8BC9B993}"/>
              </a:ext>
            </a:extLst>
          </p:cNvPr>
          <p:cNvPicPr>
            <a:picLocks noChangeAspect="1"/>
          </p:cNvPicPr>
          <p:nvPr/>
        </p:nvPicPr>
        <p:blipFill>
          <a:blip r:embed="rId4"/>
          <a:stretch>
            <a:fillRect/>
          </a:stretch>
        </p:blipFill>
        <p:spPr>
          <a:xfrm>
            <a:off x="838200" y="4375347"/>
            <a:ext cx="4723809" cy="1171429"/>
          </a:xfrm>
          <a:prstGeom prst="rect">
            <a:avLst/>
          </a:prstGeom>
        </p:spPr>
      </p:pic>
    </p:spTree>
    <p:extLst>
      <p:ext uri="{BB962C8B-B14F-4D97-AF65-F5344CB8AC3E}">
        <p14:creationId xmlns:p14="http://schemas.microsoft.com/office/powerpoint/2010/main" val="125247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6.2</a:t>
            </a:r>
            <a:r>
              <a:rPr lang="zh-CN" altLang="en-US" dirty="0"/>
              <a:t>解码器与损失函数</a:t>
            </a: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15C853F7-D4D0-44A8-9A2A-5494F647950F}"/>
                  </a:ext>
                </a:extLst>
              </p:cNvPr>
              <p:cNvSpPr/>
              <p:nvPr/>
            </p:nvSpPr>
            <p:spPr>
              <a:xfrm>
                <a:off x="978252" y="1807194"/>
                <a:ext cx="10235497" cy="1754326"/>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在接收到输入图像序列</a:t>
                </a:r>
                <a14:m>
                  <m:oMath xmlns:m="http://schemas.openxmlformats.org/officeDocument/2006/math">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𝑥</m:t>
                    </m:r>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1,</m:t>
                    </m:r>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𝑥</m:t>
                    </m:r>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2,…,</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𝑥𝑡</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3D-LSTM</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将隐藏状态</a:t>
                </a:r>
                <a14:m>
                  <m:oMath xmlns:m="http://schemas.openxmlformats.org/officeDocument/2006/math">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h𝑡</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传递给解码器，解码器通过应用</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卷积，非线性和</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解拼</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来增加隐藏状态分辨率，直到达到目标输出分辨率。</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与编码器一样，作者提出了一个简单的解码器网络，其中包含</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个卷积和一个深度残差版本</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，其中包含</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个残余连接，然后是最终卷积。在激活达到目标输出分辨率的最后一层之后，作者使用体素方式</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softmax</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将最终激活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转换为</a:t>
                </a:r>
                <a14:m>
                  <m:oMath xmlns:m="http://schemas.openxmlformats.org/officeDocument/2006/math">
                    <m: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𝑖</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𝑗</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𝑘</m:t>
                    </m:r>
                    <m: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m:t>）</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体素单元的占用概率</a:t>
                </a:r>
                <a14:m>
                  <m:oMath xmlns:m="http://schemas.openxmlformats.org/officeDocument/2006/math">
                    <m: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m:t>𝑝</m:t>
                    </m:r>
                    <m: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𝑖</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𝑗</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m:t>
                    </m:r>
                    <m: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m:t>𝑘</m:t>
                    </m:r>
                    <m: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m:t>）</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mc:Choice>
        <mc:Fallback>
          <p:sp>
            <p:nvSpPr>
              <p:cNvPr id="5" name="矩形 4">
                <a:extLst>
                  <a:ext uri="{FF2B5EF4-FFF2-40B4-BE49-F238E27FC236}">
                    <a16:creationId xmlns:a16="http://schemas.microsoft.com/office/drawing/2014/main" id="{15C853F7-D4D0-44A8-9A2A-5494F647950F}"/>
                  </a:ext>
                </a:extLst>
              </p:cNvPr>
              <p:cNvSpPr>
                <a:spLocks noRot="1" noChangeAspect="1" noMove="1" noResize="1" noEditPoints="1" noAdjustHandles="1" noChangeArrowheads="1" noChangeShapeType="1" noTextEdit="1"/>
              </p:cNvSpPr>
              <p:nvPr/>
            </p:nvSpPr>
            <p:spPr>
              <a:xfrm>
                <a:off x="978252" y="1807194"/>
                <a:ext cx="10235497" cy="1754326"/>
              </a:xfrm>
              <a:prstGeom prst="rect">
                <a:avLst/>
              </a:prstGeom>
              <a:blipFill>
                <a:blip r:embed="rId2"/>
                <a:stretch>
                  <a:fillRect l="-476" t="-1736" b="-4514"/>
                </a:stretch>
              </a:blipFill>
            </p:spPr>
            <p:txBody>
              <a:bodyPr/>
              <a:lstStyle/>
              <a:p>
                <a:r>
                  <a:rPr lang="zh-CN" altLang="en-US">
                    <a:noFill/>
                  </a:rPr>
                  <a:t> </a:t>
                </a:r>
              </a:p>
            </p:txBody>
          </p:sp>
        </mc:Fallback>
      </mc:AlternateContent>
      <p:pic>
        <p:nvPicPr>
          <p:cNvPr id="5142" name="Picture 22">
            <a:extLst>
              <a:ext uri="{FF2B5EF4-FFF2-40B4-BE49-F238E27FC236}">
                <a16:creationId xmlns:a16="http://schemas.microsoft.com/office/drawing/2014/main" id="{016D249B-D567-4A03-96CC-37E0AE764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439" y="3274755"/>
            <a:ext cx="2607479" cy="2735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0A49348D-8478-4BEA-8337-57CE0E46CC2B}"/>
                  </a:ext>
                </a:extLst>
              </p:cNvPr>
              <p:cNvSpPr/>
              <p:nvPr/>
            </p:nvSpPr>
            <p:spPr>
              <a:xfrm>
                <a:off x="978252" y="4604589"/>
                <a:ext cx="10107794" cy="923330"/>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网络的损失函数被定义为</a:t>
                </a:r>
                <a:r>
                  <a:rPr lang="zh-CN" altLang="en-US" b="1" dirty="0">
                    <a:solidFill>
                      <a:srgbClr val="C2252D"/>
                    </a:solidFill>
                    <a:latin typeface="微软雅黑" panose="020B0503020204020204" pitchFamily="34" charset="-122"/>
                    <a:ea typeface="微软雅黑" panose="020B0503020204020204" pitchFamily="34" charset="-122"/>
                  </a:rPr>
                  <a:t>体素方式的交叉熵的总和</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。让每个体素</a:t>
                </a:r>
                <a14:m>
                  <m:oMath xmlns:m="http://schemas.openxmlformats.org/officeDocument/2006/math">
                    <m:r>
                      <a:rPr lang="zh-CN" altLang="en-US"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i="1" dirty="0" err="1" smtClean="0">
                        <a:solidFill>
                          <a:schemeClr val="tx1">
                            <a:lumMod val="65000"/>
                            <a:lumOff val="35000"/>
                          </a:schemeClr>
                        </a:solidFill>
                        <a:latin typeface="Cambria Math" panose="02040503050406030204" pitchFamily="18" charset="0"/>
                        <a:ea typeface="微软雅黑" panose="020B0503020204020204" pitchFamily="34" charset="-122"/>
                      </a:rPr>
                      <m:t>𝑖</m:t>
                    </m:r>
                    <m:r>
                      <a:rPr lang="en-US" altLang="zh-CN" i="1" dirty="0" err="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i="1" dirty="0" err="1" smtClean="0">
                        <a:solidFill>
                          <a:schemeClr val="tx1">
                            <a:lumMod val="65000"/>
                            <a:lumOff val="35000"/>
                          </a:schemeClr>
                        </a:solidFill>
                        <a:latin typeface="Cambria Math" panose="02040503050406030204" pitchFamily="18" charset="0"/>
                        <a:ea typeface="微软雅黑" panose="020B0503020204020204" pitchFamily="34" charset="-122"/>
                      </a:rPr>
                      <m:t>𝑗</m:t>
                    </m:r>
                    <m:r>
                      <a:rPr lang="en-US" altLang="zh-CN" i="1" dirty="0" err="1"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i="1" dirty="0" err="1" smtClean="0">
                        <a:solidFill>
                          <a:schemeClr val="tx1">
                            <a:lumMod val="65000"/>
                            <a:lumOff val="35000"/>
                          </a:schemeClr>
                        </a:solidFill>
                        <a:latin typeface="Cambria Math" panose="02040503050406030204" pitchFamily="18" charset="0"/>
                        <a:ea typeface="微软雅黑" panose="020B0503020204020204" pitchFamily="34" charset="-122"/>
                      </a:rPr>
                      <m:t>𝑘</m:t>
                    </m:r>
                    <m:r>
                      <a:rPr lang="zh-CN" altLang="en-US" i="1" dirty="0" smtClean="0">
                        <a:solidFill>
                          <a:schemeClr val="tx1">
                            <a:lumMod val="65000"/>
                            <a:lumOff val="35000"/>
                          </a:schemeClr>
                        </a:solidFill>
                        <a:latin typeface="Cambria Math" panose="02040503050406030204" pitchFamily="18" charset="0"/>
                        <a:ea typeface="微软雅黑" panose="020B0503020204020204" pitchFamily="34" charset="-122"/>
                      </a:rPr>
                      <m:t>）</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的最终输出为伯努利分布</a:t>
                </a:r>
                <a14:m>
                  <m:oMath xmlns:m="http://schemas.openxmlformats.org/officeDocument/2006/math">
                    <m:r>
                      <a:rPr lang="en-US" altLang="zh-CN" i="1" dirty="0" smtClean="0">
                        <a:solidFill>
                          <a:schemeClr val="tx1">
                            <a:lumMod val="65000"/>
                            <a:lumOff val="35000"/>
                          </a:schemeClr>
                        </a:solidFill>
                        <a:latin typeface="Cambria Math" panose="02040503050406030204" pitchFamily="18" charset="0"/>
                        <a:ea typeface="微软雅黑" panose="020B0503020204020204" pitchFamily="34" charset="-122"/>
                      </a:rPr>
                      <m:t>[1−</m:t>
                    </m:r>
                    <m:r>
                      <a:rPr lang="en-US" altLang="zh-CN" i="1" dirty="0" smtClean="0">
                        <a:solidFill>
                          <a:schemeClr val="tx1">
                            <a:lumMod val="65000"/>
                            <a:lumOff val="35000"/>
                          </a:schemeClr>
                        </a:solidFill>
                        <a:latin typeface="Cambria Math" panose="02040503050406030204" pitchFamily="18" charset="0"/>
                        <a:ea typeface="微软雅黑" panose="020B0503020204020204" pitchFamily="34" charset="-122"/>
                      </a:rPr>
                      <m:t>𝑝</m:t>
                    </m:r>
                    <m:d>
                      <m:dPr>
                        <m:ctrlP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𝑖</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𝑗</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𝑘</m:t>
                        </m:r>
                      </m:e>
                    </m:d>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𝑝</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𝑖</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𝑗</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𝑘</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，其中输入</a:t>
                </a:r>
                <a14:m>
                  <m:oMath xmlns:m="http://schemas.openxmlformats.org/officeDocument/2006/math">
                    <m:r>
                      <a:rPr lang="en-US" altLang="zh-CN" i="1" dirty="0" smtClean="0">
                        <a:solidFill>
                          <a:schemeClr val="tx1">
                            <a:lumMod val="65000"/>
                            <a:lumOff val="35000"/>
                          </a:schemeClr>
                        </a:solidFill>
                        <a:latin typeface="Cambria Math" panose="02040503050406030204" pitchFamily="18" charset="0"/>
                        <a:ea typeface="微软雅黑" panose="020B0503020204020204" pitchFamily="34" charset="-122"/>
                      </a:rPr>
                      <m:t>𝑋</m:t>
                    </m:r>
                    <m:r>
                      <a:rPr lang="en-US" altLang="zh-CN"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𝑋𝑡</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 </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的依赖性被省略，并且相应的地面实况占用为</a:t>
                </a:r>
                <a14:m>
                  <m:oMath xmlns:m="http://schemas.openxmlformats.org/officeDocument/2006/math">
                    <m:r>
                      <a:rPr lang="en-US" altLang="zh-CN" i="1" dirty="0" smtClean="0">
                        <a:solidFill>
                          <a:schemeClr val="tx1">
                            <a:lumMod val="65000"/>
                            <a:lumOff val="35000"/>
                          </a:schemeClr>
                        </a:solidFill>
                        <a:latin typeface="Cambria Math" panose="02040503050406030204" pitchFamily="18" charset="0"/>
                        <a:ea typeface="微软雅黑" panose="020B0503020204020204" pitchFamily="34" charset="-122"/>
                      </a:rPr>
                      <m:t>𝑦</m:t>
                    </m:r>
                    <m:d>
                      <m:dPr>
                        <m:ctrlP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ctrlPr>
                      </m:dPr>
                      <m:e>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𝑖</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𝑗</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𝑘</m:t>
                        </m:r>
                      </m:e>
                    </m:d>
                    <m:r>
                      <a:rPr lang="zh-CN" altLang="en-US"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m:t>
                    </m:r>
                    <m:r>
                      <a:rPr lang="zh-CN" altLang="en-US" i="1" dirty="0">
                        <a:solidFill>
                          <a:schemeClr val="tx1">
                            <a:lumMod val="65000"/>
                            <a:lumOff val="35000"/>
                          </a:schemeClr>
                        </a:solidFill>
                        <a:latin typeface="Cambria Math" panose="02040503050406030204" pitchFamily="18" charset="0"/>
                        <a:ea typeface="微软雅黑" panose="020B0503020204020204" pitchFamily="34" charset="-122"/>
                      </a:rPr>
                      <m:t> </m:t>
                    </m:r>
                    <m:r>
                      <a:rPr lang="en-US" altLang="zh-CN" b="0" i="1" dirty="0" smtClean="0">
                        <a:solidFill>
                          <a:schemeClr val="tx1">
                            <a:lumMod val="65000"/>
                            <a:lumOff val="35000"/>
                          </a:schemeClr>
                        </a:solidFill>
                        <a:latin typeface="Cambria Math" panose="02040503050406030204" pitchFamily="18" charset="0"/>
                        <a:ea typeface="微软雅黑" panose="020B0503020204020204" pitchFamily="34" charset="-122"/>
                      </a:rPr>
                      <m:t>0,1}</m:t>
                    </m:r>
                  </m:oMath>
                </a14:m>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，然后</a:t>
                </a:r>
              </a:p>
            </p:txBody>
          </p:sp>
        </mc:Choice>
        <mc:Fallback>
          <p:sp>
            <p:nvSpPr>
              <p:cNvPr id="25" name="矩形 24">
                <a:extLst>
                  <a:ext uri="{FF2B5EF4-FFF2-40B4-BE49-F238E27FC236}">
                    <a16:creationId xmlns:a16="http://schemas.microsoft.com/office/drawing/2014/main" id="{0A49348D-8478-4BEA-8337-57CE0E46CC2B}"/>
                  </a:ext>
                </a:extLst>
              </p:cNvPr>
              <p:cNvSpPr>
                <a:spLocks noRot="1" noChangeAspect="1" noMove="1" noResize="1" noEditPoints="1" noAdjustHandles="1" noChangeArrowheads="1" noChangeShapeType="1" noTextEdit="1"/>
              </p:cNvSpPr>
              <p:nvPr/>
            </p:nvSpPr>
            <p:spPr>
              <a:xfrm>
                <a:off x="978252" y="4604589"/>
                <a:ext cx="10107794" cy="923330"/>
              </a:xfrm>
              <a:prstGeom prst="rect">
                <a:avLst/>
              </a:prstGeom>
              <a:blipFill>
                <a:blip r:embed="rId4"/>
                <a:stretch>
                  <a:fillRect l="-482" t="-3289" b="-9211"/>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7ED36C3A-B990-4EBC-A6AC-E3D5CAE8445C}"/>
              </a:ext>
            </a:extLst>
          </p:cNvPr>
          <p:cNvPicPr>
            <a:picLocks noChangeAspect="1"/>
          </p:cNvPicPr>
          <p:nvPr/>
        </p:nvPicPr>
        <p:blipFill>
          <a:blip r:embed="rId5"/>
          <a:stretch>
            <a:fillRect/>
          </a:stretch>
        </p:blipFill>
        <p:spPr>
          <a:xfrm>
            <a:off x="2400362" y="5223157"/>
            <a:ext cx="5514286" cy="609524"/>
          </a:xfrm>
          <a:prstGeom prst="rect">
            <a:avLst/>
          </a:prstGeom>
        </p:spPr>
      </p:pic>
      <p:grpSp>
        <p:nvGrpSpPr>
          <p:cNvPr id="27" name="组合 26">
            <a:extLst>
              <a:ext uri="{FF2B5EF4-FFF2-40B4-BE49-F238E27FC236}">
                <a16:creationId xmlns:a16="http://schemas.microsoft.com/office/drawing/2014/main" id="{5BEFBEBA-D64A-4DF4-B213-07C8BACC8662}"/>
              </a:ext>
            </a:extLst>
          </p:cNvPr>
          <p:cNvGrpSpPr/>
          <p:nvPr/>
        </p:nvGrpSpPr>
        <p:grpSpPr>
          <a:xfrm>
            <a:off x="978252" y="1083424"/>
            <a:ext cx="4720183" cy="619819"/>
            <a:chOff x="677862" y="2337539"/>
            <a:chExt cx="1681025" cy="619819"/>
          </a:xfrm>
        </p:grpSpPr>
        <p:sp>
          <p:nvSpPr>
            <p:cNvPr id="28" name="矩形 27">
              <a:extLst>
                <a:ext uri="{FF2B5EF4-FFF2-40B4-BE49-F238E27FC236}">
                  <a16:creationId xmlns:a16="http://schemas.microsoft.com/office/drawing/2014/main" id="{96E516FD-718F-44B3-96A2-2DA98DB6424A}"/>
                </a:ext>
              </a:extLst>
            </p:cNvPr>
            <p:cNvSpPr/>
            <p:nvPr/>
          </p:nvSpPr>
          <p:spPr>
            <a:xfrm>
              <a:off x="677862" y="2337539"/>
              <a:ext cx="1681025"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解码器：三维反卷积神经网络</a:t>
              </a:r>
            </a:p>
          </p:txBody>
        </p:sp>
        <p:cxnSp>
          <p:nvCxnSpPr>
            <p:cNvPr id="29" name="直接连接符 28">
              <a:extLst>
                <a:ext uri="{FF2B5EF4-FFF2-40B4-BE49-F238E27FC236}">
                  <a16:creationId xmlns:a16="http://schemas.microsoft.com/office/drawing/2014/main" id="{2EC0A242-4ED4-4D99-B6ED-7743BC7A1BC0}"/>
                </a:ext>
              </a:extLst>
            </p:cNvPr>
            <p:cNvCxnSpPr>
              <a:cxnSpLocks/>
            </p:cNvCxnSpPr>
            <p:nvPr/>
          </p:nvCxnSpPr>
          <p:spPr>
            <a:xfrm>
              <a:off x="801700" y="2957358"/>
              <a:ext cx="1250415"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0336D22-B1F1-4D27-9BEE-D4C949F47D3E}"/>
              </a:ext>
            </a:extLst>
          </p:cNvPr>
          <p:cNvGrpSpPr/>
          <p:nvPr/>
        </p:nvGrpSpPr>
        <p:grpSpPr>
          <a:xfrm>
            <a:off x="978251" y="3755926"/>
            <a:ext cx="3858792" cy="619819"/>
            <a:chOff x="677862" y="2337539"/>
            <a:chExt cx="1778765" cy="619819"/>
          </a:xfrm>
        </p:grpSpPr>
        <p:sp>
          <p:nvSpPr>
            <p:cNvPr id="31" name="矩形 30">
              <a:extLst>
                <a:ext uri="{FF2B5EF4-FFF2-40B4-BE49-F238E27FC236}">
                  <a16:creationId xmlns:a16="http://schemas.microsoft.com/office/drawing/2014/main" id="{8BED4241-1D71-4312-B9F7-EF7CD3B3D4C6}"/>
                </a:ext>
              </a:extLst>
            </p:cNvPr>
            <p:cNvSpPr/>
            <p:nvPr/>
          </p:nvSpPr>
          <p:spPr>
            <a:xfrm>
              <a:off x="677862" y="2337539"/>
              <a:ext cx="1778765" cy="525657"/>
            </a:xfrm>
            <a:prstGeom prst="rect">
              <a:avLst/>
            </a:prstGeom>
            <a:noFill/>
          </p:spPr>
          <p:txBody>
            <a:bodyPr wrap="square">
              <a:spAutoFit/>
            </a:bodyPr>
            <a:lstStyle/>
            <a:p>
              <a:pP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损失：</a:t>
              </a:r>
              <a:r>
                <a:rPr lang="en-US" altLang="zh-CN"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3D</a:t>
              </a: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体素级</a:t>
              </a:r>
              <a:r>
                <a:rPr lang="en-US" altLang="zh-CN" sz="2400" b="1" dirty="0" err="1">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Softmax</a:t>
              </a:r>
              <a:endPar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E51CBEC0-569B-4601-B6B2-DB26A6645EEE}"/>
                </a:ext>
              </a:extLst>
            </p:cNvPr>
            <p:cNvCxnSpPr>
              <a:cxnSpLocks/>
            </p:cNvCxnSpPr>
            <p:nvPr/>
          </p:nvCxnSpPr>
          <p:spPr>
            <a:xfrm>
              <a:off x="801700" y="2957358"/>
              <a:ext cx="148999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971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FAAEABE-B331-461C-9AAA-23673D33A1AF}"/>
              </a:ext>
            </a:extLst>
          </p:cNvPr>
          <p:cNvSpPr/>
          <p:nvPr/>
        </p:nvSpPr>
        <p:spPr>
          <a:xfrm>
            <a:off x="0" y="1311965"/>
            <a:ext cx="12192000" cy="4253948"/>
          </a:xfrm>
          <a:prstGeom prst="rect">
            <a:avLst/>
          </a:prstGeom>
          <a:solidFill>
            <a:schemeClr val="bg1"/>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2" name="标题 1">
            <a:extLst>
              <a:ext uri="{FF2B5EF4-FFF2-40B4-BE49-F238E27FC236}">
                <a16:creationId xmlns:a16="http://schemas.microsoft.com/office/drawing/2014/main" id="{32DDBF71-1296-4988-BE18-1458B3D48C67}"/>
              </a:ext>
            </a:extLst>
          </p:cNvPr>
          <p:cNvSpPr>
            <a:spLocks noGrp="1"/>
          </p:cNvSpPr>
          <p:nvPr>
            <p:ph type="title"/>
          </p:nvPr>
        </p:nvSpPr>
        <p:spPr/>
        <p:txBody>
          <a:bodyPr/>
          <a:lstStyle/>
          <a:p>
            <a:r>
              <a:rPr lang="en-US" altLang="zh-CN" dirty="0"/>
              <a:t>7.</a:t>
            </a:r>
            <a:r>
              <a:rPr lang="zh-CN" altLang="en-US" dirty="0"/>
              <a:t>实验</a:t>
            </a:r>
          </a:p>
        </p:txBody>
      </p:sp>
      <p:sp>
        <p:nvSpPr>
          <p:cNvPr id="6" name="矩形 5">
            <a:extLst>
              <a:ext uri="{FF2B5EF4-FFF2-40B4-BE49-F238E27FC236}">
                <a16:creationId xmlns:a16="http://schemas.microsoft.com/office/drawing/2014/main" id="{63BF326E-406D-45E5-BB54-524E446F3CF0}"/>
              </a:ext>
            </a:extLst>
          </p:cNvPr>
          <p:cNvSpPr/>
          <p:nvPr/>
        </p:nvSpPr>
        <p:spPr>
          <a:xfrm>
            <a:off x="838200" y="1752393"/>
            <a:ext cx="10253870" cy="369332"/>
          </a:xfrm>
          <a:prstGeom prst="rect">
            <a:avLst/>
          </a:prstGeom>
        </p:spPr>
        <p:txBody>
          <a:bodyPr wrap="square">
            <a:spAutoFit/>
          </a:bodyPr>
          <a:lstStyle/>
          <a:p>
            <a:r>
              <a:rPr lang="en-US" altLang="zh-CN" b="1" dirty="0" err="1">
                <a:solidFill>
                  <a:srgbClr val="C2252D"/>
                </a:solidFill>
                <a:latin typeface="times" panose="02020603050405020304" pitchFamily="18" charset="0"/>
              </a:rPr>
              <a:t>ShapeNet</a:t>
            </a:r>
            <a:r>
              <a:rPr lang="zh-CN" altLang="en-US" b="1" dirty="0">
                <a:solidFill>
                  <a:srgbClr val="C2252D"/>
                </a:solidFill>
                <a:latin typeface="times" panose="02020603050405020304" pitchFamily="18" charset="0"/>
              </a:rPr>
              <a:t>：</a:t>
            </a:r>
            <a:r>
              <a:rPr lang="en-US" altLang="zh-CN" dirty="0" err="1">
                <a:solidFill>
                  <a:srgbClr val="333333"/>
                </a:solidFill>
                <a:latin typeface="times" panose="02020603050405020304" pitchFamily="18" charset="0"/>
              </a:rPr>
              <a:t>ShapeNet</a:t>
            </a:r>
            <a:r>
              <a:rPr lang="zh-CN" altLang="en-US" dirty="0">
                <a:solidFill>
                  <a:srgbClr val="333333"/>
                </a:solidFill>
                <a:latin typeface="times" panose="02020603050405020304" pitchFamily="18" charset="0"/>
              </a:rPr>
              <a:t>数据集是根据</a:t>
            </a:r>
            <a:r>
              <a:rPr lang="en-US" altLang="zh-CN" dirty="0">
                <a:solidFill>
                  <a:srgbClr val="333333"/>
                </a:solidFill>
                <a:latin typeface="times" panose="02020603050405020304" pitchFamily="18" charset="0"/>
              </a:rPr>
              <a:t>WordNet</a:t>
            </a:r>
            <a:r>
              <a:rPr lang="zh-CN" altLang="en-US" dirty="0">
                <a:solidFill>
                  <a:srgbClr val="333333"/>
                </a:solidFill>
                <a:latin typeface="times" panose="02020603050405020304" pitchFamily="18" charset="0"/>
              </a:rPr>
              <a:t>层次结构组织的</a:t>
            </a:r>
            <a:r>
              <a:rPr lang="en-US" altLang="zh-CN" dirty="0">
                <a:solidFill>
                  <a:srgbClr val="333333"/>
                </a:solidFill>
                <a:latin typeface="times" panose="02020603050405020304" pitchFamily="18" charset="0"/>
              </a:rPr>
              <a:t>3D CAD</a:t>
            </a:r>
            <a:r>
              <a:rPr lang="zh-CN" altLang="en-US" dirty="0">
                <a:solidFill>
                  <a:srgbClr val="333333"/>
                </a:solidFill>
                <a:latin typeface="times" panose="02020603050405020304" pitchFamily="18" charset="0"/>
              </a:rPr>
              <a:t>模型的集合。</a:t>
            </a:r>
            <a:endParaRPr lang="zh-CN" altLang="en-US" dirty="0"/>
          </a:p>
        </p:txBody>
      </p:sp>
      <p:sp>
        <p:nvSpPr>
          <p:cNvPr id="7" name="矩形 6">
            <a:extLst>
              <a:ext uri="{FF2B5EF4-FFF2-40B4-BE49-F238E27FC236}">
                <a16:creationId xmlns:a16="http://schemas.microsoft.com/office/drawing/2014/main" id="{A7911667-7100-4532-8920-0B904B3629E9}"/>
              </a:ext>
            </a:extLst>
          </p:cNvPr>
          <p:cNvSpPr/>
          <p:nvPr/>
        </p:nvSpPr>
        <p:spPr>
          <a:xfrm>
            <a:off x="838200" y="2416230"/>
            <a:ext cx="10253870" cy="646331"/>
          </a:xfrm>
          <a:prstGeom prst="rect">
            <a:avLst/>
          </a:prstGeom>
        </p:spPr>
        <p:txBody>
          <a:bodyPr wrap="square">
            <a:spAutoFit/>
          </a:bodyPr>
          <a:lstStyle/>
          <a:p>
            <a:r>
              <a:rPr lang="en-US" altLang="zh-CN" b="1" dirty="0">
                <a:solidFill>
                  <a:srgbClr val="C2252D"/>
                </a:solidFill>
                <a:latin typeface="times" panose="02020603050405020304" pitchFamily="18" charset="0"/>
              </a:rPr>
              <a:t>Online Products</a:t>
            </a:r>
            <a:r>
              <a:rPr lang="zh-CN" altLang="en-US" b="1" dirty="0">
                <a:solidFill>
                  <a:srgbClr val="C2252D"/>
                </a:solidFill>
                <a:latin typeface="times" panose="02020603050405020304" pitchFamily="18" charset="0"/>
              </a:rPr>
              <a:t>：</a:t>
            </a:r>
            <a:r>
              <a:rPr lang="zh-CN" altLang="en-US" dirty="0">
                <a:solidFill>
                  <a:srgbClr val="333333"/>
                </a:solidFill>
                <a:latin typeface="times" panose="02020603050405020304" pitchFamily="18" charset="0"/>
              </a:rPr>
              <a:t>数据集</a:t>
            </a:r>
            <a:r>
              <a:rPr lang="en-US" altLang="zh-CN" dirty="0">
                <a:solidFill>
                  <a:srgbClr val="333333"/>
                </a:solidFill>
                <a:latin typeface="times" panose="02020603050405020304" pitchFamily="18" charset="0"/>
              </a:rPr>
              <a:t>[46]</a:t>
            </a:r>
            <a:r>
              <a:rPr lang="zh-CN" altLang="en-US" dirty="0">
                <a:solidFill>
                  <a:srgbClr val="333333"/>
                </a:solidFill>
                <a:latin typeface="times" panose="02020603050405020304" pitchFamily="18" charset="0"/>
              </a:rPr>
              <a:t>包含在线销售的</a:t>
            </a:r>
            <a:r>
              <a:rPr lang="en-US" altLang="zh-CN" dirty="0">
                <a:solidFill>
                  <a:srgbClr val="333333"/>
                </a:solidFill>
                <a:latin typeface="times" panose="02020603050405020304" pitchFamily="18" charset="0"/>
              </a:rPr>
              <a:t>23,000</a:t>
            </a:r>
            <a:r>
              <a:rPr lang="zh-CN" altLang="en-US" dirty="0">
                <a:solidFill>
                  <a:srgbClr val="333333"/>
                </a:solidFill>
                <a:latin typeface="times" panose="02020603050405020304" pitchFamily="18" charset="0"/>
              </a:rPr>
              <a:t>件商品的图片。由于</a:t>
            </a:r>
            <a:r>
              <a:rPr lang="zh-CN" altLang="en-US" b="1" dirty="0">
                <a:solidFill>
                  <a:srgbClr val="333333"/>
                </a:solidFill>
                <a:latin typeface="times" panose="02020603050405020304" pitchFamily="18" charset="0"/>
              </a:rPr>
              <a:t>超宽的基线</a:t>
            </a:r>
            <a:r>
              <a:rPr lang="zh-CN" altLang="en-US" dirty="0">
                <a:solidFill>
                  <a:srgbClr val="333333"/>
                </a:solidFill>
                <a:latin typeface="times" panose="02020603050405020304" pitchFamily="18" charset="0"/>
              </a:rPr>
              <a:t>，</a:t>
            </a:r>
            <a:r>
              <a:rPr lang="en-US" altLang="zh-CN" dirty="0">
                <a:solidFill>
                  <a:srgbClr val="333333"/>
                </a:solidFill>
                <a:latin typeface="times" panose="02020603050405020304" pitchFamily="18" charset="0"/>
              </a:rPr>
              <a:t>MVS</a:t>
            </a:r>
            <a:r>
              <a:rPr lang="zh-CN" altLang="en-US" dirty="0">
                <a:solidFill>
                  <a:srgbClr val="333333"/>
                </a:solidFill>
                <a:latin typeface="times" panose="02020603050405020304" pitchFamily="18" charset="0"/>
              </a:rPr>
              <a:t>和</a:t>
            </a:r>
            <a:r>
              <a:rPr lang="en-US" altLang="zh-CN" dirty="0">
                <a:solidFill>
                  <a:srgbClr val="333333"/>
                </a:solidFill>
                <a:latin typeface="times" panose="02020603050405020304" pitchFamily="18" charset="0"/>
              </a:rPr>
              <a:t>SFM</a:t>
            </a:r>
            <a:r>
              <a:rPr lang="zh-CN" altLang="en-US" dirty="0">
                <a:solidFill>
                  <a:srgbClr val="333333"/>
                </a:solidFill>
                <a:latin typeface="times" panose="02020603050405020304" pitchFamily="18" charset="0"/>
              </a:rPr>
              <a:t>方法在这些图像上失败。由于数据集没有地面实况</a:t>
            </a:r>
            <a:r>
              <a:rPr lang="en-US" altLang="zh-CN" dirty="0">
                <a:solidFill>
                  <a:srgbClr val="333333"/>
                </a:solidFill>
                <a:latin typeface="times" panose="02020603050405020304" pitchFamily="18" charset="0"/>
              </a:rPr>
              <a:t>3D CAD</a:t>
            </a:r>
            <a:r>
              <a:rPr lang="zh-CN" altLang="en-US" dirty="0">
                <a:solidFill>
                  <a:srgbClr val="333333"/>
                </a:solidFill>
                <a:latin typeface="times" panose="02020603050405020304" pitchFamily="18" charset="0"/>
              </a:rPr>
              <a:t>模型，我们只使用数据集进行定性评估。</a:t>
            </a:r>
            <a:endParaRPr lang="zh-CN" altLang="en-US" dirty="0"/>
          </a:p>
        </p:txBody>
      </p:sp>
      <p:sp>
        <p:nvSpPr>
          <p:cNvPr id="8" name="矩形 7">
            <a:extLst>
              <a:ext uri="{FF2B5EF4-FFF2-40B4-BE49-F238E27FC236}">
                <a16:creationId xmlns:a16="http://schemas.microsoft.com/office/drawing/2014/main" id="{9203F273-FB62-4C82-85B0-E53284A4DBA8}"/>
              </a:ext>
            </a:extLst>
          </p:cNvPr>
          <p:cNvSpPr/>
          <p:nvPr/>
        </p:nvSpPr>
        <p:spPr>
          <a:xfrm>
            <a:off x="838200" y="3357066"/>
            <a:ext cx="10253870" cy="923330"/>
          </a:xfrm>
          <a:prstGeom prst="rect">
            <a:avLst/>
          </a:prstGeom>
        </p:spPr>
        <p:txBody>
          <a:bodyPr wrap="square">
            <a:spAutoFit/>
          </a:bodyPr>
          <a:lstStyle/>
          <a:p>
            <a:r>
              <a:rPr lang="en-US" altLang="zh-CN" b="1" dirty="0">
                <a:solidFill>
                  <a:srgbClr val="C2252D"/>
                </a:solidFill>
                <a:latin typeface="times" panose="02020603050405020304" pitchFamily="18" charset="0"/>
              </a:rPr>
              <a:t>MVS CAD</a:t>
            </a:r>
            <a:r>
              <a:rPr lang="zh-CN" altLang="en-US" b="1" dirty="0">
                <a:solidFill>
                  <a:srgbClr val="C2252D"/>
                </a:solidFill>
                <a:latin typeface="times" panose="02020603050405020304" pitchFamily="18" charset="0"/>
              </a:rPr>
              <a:t>模型：</a:t>
            </a:r>
            <a:r>
              <a:rPr lang="zh-CN" altLang="en-US" dirty="0">
                <a:solidFill>
                  <a:srgbClr val="333333"/>
                </a:solidFill>
                <a:latin typeface="times" panose="02020603050405020304" pitchFamily="18" charset="0"/>
              </a:rPr>
              <a:t>为了将我们的方法与</a:t>
            </a:r>
            <a:r>
              <a:rPr lang="en-US" altLang="zh-CN" dirty="0">
                <a:solidFill>
                  <a:srgbClr val="333333"/>
                </a:solidFill>
                <a:latin typeface="times" panose="02020603050405020304" pitchFamily="18" charset="0"/>
              </a:rPr>
              <a:t>Multi View Stereo</a:t>
            </a:r>
            <a:r>
              <a:rPr lang="zh-CN" altLang="en-US" dirty="0">
                <a:solidFill>
                  <a:srgbClr val="333333"/>
                </a:solidFill>
                <a:latin typeface="times" panose="02020603050405020304" pitchFamily="18" charset="0"/>
              </a:rPr>
              <a:t>方法</a:t>
            </a:r>
            <a:r>
              <a:rPr lang="en-US" altLang="zh-CN" dirty="0">
                <a:solidFill>
                  <a:srgbClr val="333333"/>
                </a:solidFill>
                <a:latin typeface="times" panose="02020603050405020304" pitchFamily="18" charset="0"/>
              </a:rPr>
              <a:t>[47]</a:t>
            </a:r>
            <a:r>
              <a:rPr lang="zh-CN" altLang="en-US" dirty="0">
                <a:solidFill>
                  <a:srgbClr val="333333"/>
                </a:solidFill>
                <a:latin typeface="times" panose="02020603050405020304" pitchFamily="18" charset="0"/>
              </a:rPr>
              <a:t>进行比较，我们收集了</a:t>
            </a:r>
            <a:r>
              <a:rPr lang="en-US" altLang="zh-CN" dirty="0">
                <a:solidFill>
                  <a:srgbClr val="333333"/>
                </a:solidFill>
                <a:latin typeface="times" panose="02020603050405020304" pitchFamily="18" charset="0"/>
              </a:rPr>
              <a:t>4</a:t>
            </a:r>
            <a:r>
              <a:rPr lang="zh-CN" altLang="en-US" dirty="0">
                <a:solidFill>
                  <a:srgbClr val="333333"/>
                </a:solidFill>
                <a:latin typeface="times" panose="02020603050405020304" pitchFamily="18" charset="0"/>
              </a:rPr>
              <a:t>种不同类别的高质量</a:t>
            </a:r>
            <a:r>
              <a:rPr lang="en-US" altLang="zh-CN" dirty="0">
                <a:solidFill>
                  <a:srgbClr val="333333"/>
                </a:solidFill>
                <a:latin typeface="times" panose="02020603050405020304" pitchFamily="18" charset="0"/>
              </a:rPr>
              <a:t>CAD</a:t>
            </a:r>
            <a:r>
              <a:rPr lang="zh-CN" altLang="en-US" dirty="0">
                <a:solidFill>
                  <a:srgbClr val="333333"/>
                </a:solidFill>
                <a:latin typeface="times" panose="02020603050405020304" pitchFamily="18" charset="0"/>
              </a:rPr>
              <a:t>模型。所有</a:t>
            </a:r>
            <a:r>
              <a:rPr lang="en-US" altLang="zh-CN" dirty="0">
                <a:solidFill>
                  <a:srgbClr val="333333"/>
                </a:solidFill>
                <a:latin typeface="times" panose="02020603050405020304" pitchFamily="18" charset="0"/>
              </a:rPr>
              <a:t>CAD</a:t>
            </a:r>
            <a:r>
              <a:rPr lang="zh-CN" altLang="en-US" dirty="0">
                <a:solidFill>
                  <a:srgbClr val="333333"/>
                </a:solidFill>
                <a:latin typeface="times" panose="02020603050405020304" pitchFamily="18" charset="0"/>
              </a:rPr>
              <a:t>模型都</a:t>
            </a:r>
            <a:r>
              <a:rPr lang="zh-CN" altLang="en-US" b="1" dirty="0">
                <a:solidFill>
                  <a:srgbClr val="333333"/>
                </a:solidFill>
                <a:latin typeface="times" panose="02020603050405020304" pitchFamily="18" charset="0"/>
              </a:rPr>
              <a:t>具有纹理丰富的表面</a:t>
            </a:r>
            <a:r>
              <a:rPr lang="zh-CN" altLang="en-US" dirty="0">
                <a:solidFill>
                  <a:srgbClr val="333333"/>
                </a:solidFill>
                <a:latin typeface="times" panose="02020603050405020304" pitchFamily="18" charset="0"/>
              </a:rPr>
              <a:t>，并</a:t>
            </a:r>
            <a:r>
              <a:rPr lang="zh-CN" altLang="en-US" b="1" dirty="0">
                <a:solidFill>
                  <a:srgbClr val="333333"/>
                </a:solidFill>
                <a:latin typeface="times" panose="02020603050405020304" pitchFamily="18" charset="0"/>
              </a:rPr>
              <a:t>放置在纹理丰富的纸张</a:t>
            </a:r>
            <a:r>
              <a:rPr lang="zh-CN" altLang="en-US" dirty="0">
                <a:solidFill>
                  <a:srgbClr val="333333"/>
                </a:solidFill>
                <a:latin typeface="times" panose="02020603050405020304" pitchFamily="18" charset="0"/>
              </a:rPr>
              <a:t>上，以帮助</a:t>
            </a:r>
            <a:r>
              <a:rPr lang="en-US" altLang="zh-CN" dirty="0">
                <a:solidFill>
                  <a:srgbClr val="333333"/>
                </a:solidFill>
                <a:latin typeface="times" panose="02020603050405020304" pitchFamily="18" charset="0"/>
              </a:rPr>
              <a:t>MVS</a:t>
            </a:r>
            <a:r>
              <a:rPr lang="zh-CN" altLang="en-US" dirty="0">
                <a:solidFill>
                  <a:srgbClr val="333333"/>
                </a:solidFill>
                <a:latin typeface="times" panose="02020603050405020304" pitchFamily="18" charset="0"/>
              </a:rPr>
              <a:t>方法的相机定位。</a:t>
            </a:r>
            <a:endParaRPr lang="zh-CN" altLang="en-US" dirty="0"/>
          </a:p>
        </p:txBody>
      </p:sp>
      <p:sp>
        <p:nvSpPr>
          <p:cNvPr id="9" name="矩形 8">
            <a:extLst>
              <a:ext uri="{FF2B5EF4-FFF2-40B4-BE49-F238E27FC236}">
                <a16:creationId xmlns:a16="http://schemas.microsoft.com/office/drawing/2014/main" id="{61D1101D-DDAF-4DED-9165-D3A00A46A5CE}"/>
              </a:ext>
            </a:extLst>
          </p:cNvPr>
          <p:cNvSpPr/>
          <p:nvPr/>
        </p:nvSpPr>
        <p:spPr>
          <a:xfrm>
            <a:off x="838200" y="4574900"/>
            <a:ext cx="10253870" cy="646331"/>
          </a:xfrm>
          <a:prstGeom prst="rect">
            <a:avLst/>
          </a:prstGeom>
        </p:spPr>
        <p:txBody>
          <a:bodyPr wrap="square">
            <a:spAutoFit/>
          </a:bodyPr>
          <a:lstStyle/>
          <a:p>
            <a:r>
              <a:rPr lang="zh-CN" altLang="en-US" b="1" dirty="0">
                <a:solidFill>
                  <a:srgbClr val="C2252D"/>
                </a:solidFill>
                <a:latin typeface="times" panose="02020603050405020304" pitchFamily="18" charset="0"/>
              </a:rPr>
              <a:t>度量标准：</a:t>
            </a:r>
            <a:r>
              <a:rPr lang="zh-CN" altLang="en-US" dirty="0">
                <a:solidFill>
                  <a:srgbClr val="333333"/>
                </a:solidFill>
                <a:latin typeface="times" panose="02020603050405020304" pitchFamily="18" charset="0"/>
              </a:rPr>
              <a:t>我们在评估重建质量时使用了两个指标。主要指标是</a:t>
            </a:r>
            <a:r>
              <a:rPr lang="en-US" altLang="zh-CN" dirty="0">
                <a:solidFill>
                  <a:srgbClr val="333333"/>
                </a:solidFill>
                <a:latin typeface="times" panose="02020603050405020304" pitchFamily="18" charset="0"/>
              </a:rPr>
              <a:t>3D</a:t>
            </a:r>
            <a:r>
              <a:rPr lang="zh-CN" altLang="en-US" dirty="0">
                <a:solidFill>
                  <a:srgbClr val="333333"/>
                </a:solidFill>
                <a:latin typeface="times" panose="02020603050405020304" pitchFamily="18" charset="0"/>
              </a:rPr>
              <a:t>体素重建与其地面实体体素模型之间的</a:t>
            </a:r>
            <a:r>
              <a:rPr lang="zh-CN" altLang="en-US" b="1" dirty="0">
                <a:solidFill>
                  <a:srgbClr val="333333"/>
                </a:solidFill>
                <a:latin typeface="times" panose="02020603050405020304" pitchFamily="18" charset="0"/>
              </a:rPr>
              <a:t>体素交叉联合（</a:t>
            </a:r>
            <a:r>
              <a:rPr lang="en-US" altLang="zh-CN" b="1" dirty="0" err="1">
                <a:solidFill>
                  <a:srgbClr val="333333"/>
                </a:solidFill>
                <a:latin typeface="times" panose="02020603050405020304" pitchFamily="18" charset="0"/>
              </a:rPr>
              <a:t>IoU</a:t>
            </a:r>
            <a:r>
              <a:rPr lang="zh-CN" altLang="en-US" b="1" dirty="0">
                <a:solidFill>
                  <a:srgbClr val="333333"/>
                </a:solidFill>
                <a:latin typeface="times" panose="02020603050405020304" pitchFamily="18" charset="0"/>
              </a:rPr>
              <a:t>）</a:t>
            </a:r>
            <a:r>
              <a:rPr lang="zh-CN" altLang="en-US" dirty="0">
                <a:solidFill>
                  <a:srgbClr val="333333"/>
                </a:solidFill>
                <a:latin typeface="times" panose="02020603050405020304" pitchFamily="18" charset="0"/>
              </a:rPr>
              <a:t>。</a:t>
            </a:r>
            <a:endParaRPr lang="zh-CN" altLang="en-US" dirty="0"/>
          </a:p>
        </p:txBody>
      </p:sp>
    </p:spTree>
    <p:extLst>
      <p:ext uri="{BB962C8B-B14F-4D97-AF65-F5344CB8AC3E}">
        <p14:creationId xmlns:p14="http://schemas.microsoft.com/office/powerpoint/2010/main" val="518030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3"/>
          <a:stretch>
            <a:fillRect/>
          </a:stretch>
        </p:blipFill>
        <p:spPr>
          <a:xfrm>
            <a:off x="841911" y="529771"/>
            <a:ext cx="10357584" cy="5825392"/>
          </a:xfrm>
          <a:prstGeom prst="rect">
            <a:avLst/>
          </a:prstGeom>
        </p:spPr>
      </p:pic>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444172" y="1453837"/>
            <a:ext cx="9303657" cy="4832311"/>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9" name="标题 18"/>
          <p:cNvSpPr>
            <a:spLocks noGrp="1"/>
          </p:cNvSpPr>
          <p:nvPr>
            <p:ph type="title"/>
          </p:nvPr>
        </p:nvSpPr>
        <p:spPr>
          <a:xfrm>
            <a:off x="838200" y="448582"/>
            <a:ext cx="8833176" cy="556581"/>
          </a:xfrm>
        </p:spPr>
        <p:txBody>
          <a:bodyPr/>
          <a:lstStyle/>
          <a:p>
            <a:r>
              <a:rPr lang="en-US" altLang="zh-CN" dirty="0"/>
              <a:t>8.</a:t>
            </a:r>
            <a:r>
              <a:rPr lang="zh-CN" altLang="en-US" dirty="0"/>
              <a:t>结论</a:t>
            </a:r>
          </a:p>
        </p:txBody>
      </p:sp>
      <p:sp>
        <p:nvSpPr>
          <p:cNvPr id="252" name="矩形 251"/>
          <p:cNvSpPr/>
          <p:nvPr/>
        </p:nvSpPr>
        <p:spPr>
          <a:xfrm>
            <a:off x="1898745" y="2664580"/>
            <a:ext cx="8394510" cy="2951898"/>
          </a:xfrm>
          <a:prstGeom prst="rect">
            <a:avLst/>
          </a:prstGeom>
          <a:noFill/>
        </p:spPr>
        <p:txBody>
          <a:bodyPr wrap="square">
            <a:spAutoFit/>
          </a:bodyPr>
          <a:lstStyle/>
          <a:p>
            <a:pPr algn="just">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在这项工作中，作者提出了一种新颖的架构，将单视图和多视图</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重建统一到一个框架中。在使用</a:t>
            </a:r>
            <a:r>
              <a:rPr lang="zh-CN" altLang="en-US" b="1" dirty="0">
                <a:solidFill>
                  <a:srgbClr val="C2252D"/>
                </a:solidFill>
                <a:latin typeface="微软雅黑" panose="020B0503020204020204" pitchFamily="34" charset="-122"/>
                <a:ea typeface="微软雅黑" panose="020B0503020204020204" pitchFamily="34" charset="-122"/>
              </a:rPr>
              <a:t>真实世界图像的单视图重建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中，作者的方法取得较优的成果。作者进一步测试了网络在</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ShapeNet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数据集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和在线产品数据集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[46]</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上</a:t>
            </a:r>
            <a:r>
              <a:rPr lang="zh-CN" altLang="en-US" b="1" dirty="0">
                <a:solidFill>
                  <a:srgbClr val="C2252D"/>
                </a:solidFill>
                <a:latin typeface="微软雅黑" panose="020B0503020204020204" pitchFamily="34" charset="-122"/>
                <a:ea typeface="微软雅黑" panose="020B0503020204020204" pitchFamily="34" charset="-122"/>
              </a:rPr>
              <a:t>执行多视图重建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的能力，这表明网络能够在看到更多对象视图时逐步改进其重建。最后，作者</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分析了网络在多视图重建方面的表现</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，发现当</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MVS</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等技术失败时，作者的方法可以产生准确的重建。总之，作者的网络</a:t>
            </a:r>
            <a:r>
              <a:rPr lang="zh-CN" altLang="en-US" b="1" dirty="0">
                <a:solidFill>
                  <a:srgbClr val="C2252D"/>
                </a:solidFill>
                <a:latin typeface="微软雅黑" panose="020B0503020204020204" pitchFamily="34" charset="-122"/>
                <a:ea typeface="微软雅黑" panose="020B0503020204020204" pitchFamily="34" charset="-122"/>
              </a:rPr>
              <a:t>不需要最少数量的输入图像以产生合理的重建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，并且能够</a:t>
            </a:r>
            <a:r>
              <a:rPr lang="zh-CN" altLang="en-US" b="1" dirty="0">
                <a:solidFill>
                  <a:srgbClr val="C2252D"/>
                </a:solidFill>
                <a:latin typeface="微软雅黑" panose="020B0503020204020204" pitchFamily="34" charset="-122"/>
                <a:ea typeface="微软雅黑" panose="020B0503020204020204" pitchFamily="34" charset="-122"/>
              </a:rPr>
              <a:t>克服过去处理具有不足纹理或宽基线视点的图像的挑战</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57" name="矩形 256"/>
          <p:cNvSpPr/>
          <p:nvPr/>
        </p:nvSpPr>
        <p:spPr>
          <a:xfrm>
            <a:off x="4425573" y="1729462"/>
            <a:ext cx="3340854"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论文结论</a:t>
            </a:r>
          </a:p>
        </p:txBody>
      </p:sp>
      <p:cxnSp>
        <p:nvCxnSpPr>
          <p:cNvPr id="7" name="直接连接符 6"/>
          <p:cNvCxnSpPr/>
          <p:nvPr/>
        </p:nvCxnSpPr>
        <p:spPr>
          <a:xfrm>
            <a:off x="5416473" y="2397249"/>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69" name="矩形 268"/>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nvPicPr>
        <p:blipFill>
          <a:blip r:embed="rId3"/>
          <a:stretch>
            <a:fillRect/>
          </a:stretch>
        </p:blipFill>
        <p:spPr>
          <a:xfrm>
            <a:off x="841911" y="529771"/>
            <a:ext cx="10357584" cy="5825392"/>
          </a:xfrm>
          <a:prstGeom prst="rect">
            <a:avLst/>
          </a:prstGeom>
        </p:spPr>
      </p:pic>
      <p:sp>
        <p:nvSpPr>
          <p:cNvPr id="2" name="矩形 1"/>
          <p:cNvSpPr/>
          <p:nvPr/>
        </p:nvSpPr>
        <p:spPr>
          <a:xfrm>
            <a:off x="1" y="2520181"/>
            <a:ext cx="12192000" cy="2716336"/>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1444172" y="1453838"/>
            <a:ext cx="9303657" cy="4244598"/>
          </a:xfrm>
          <a:prstGeom prst="roundRect">
            <a:avLst>
              <a:gd name="adj" fmla="val 3147"/>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9" name="标题 18"/>
          <p:cNvSpPr>
            <a:spLocks noGrp="1"/>
          </p:cNvSpPr>
          <p:nvPr>
            <p:ph type="title"/>
          </p:nvPr>
        </p:nvSpPr>
        <p:spPr>
          <a:xfrm>
            <a:off x="838200" y="448582"/>
            <a:ext cx="8833176" cy="556581"/>
          </a:xfrm>
        </p:spPr>
        <p:txBody>
          <a:bodyPr/>
          <a:lstStyle/>
          <a:p>
            <a:r>
              <a:rPr lang="en-US" altLang="zh-CN" dirty="0"/>
              <a:t>8.</a:t>
            </a:r>
            <a:r>
              <a:rPr lang="zh-CN" altLang="en-US" dirty="0"/>
              <a:t>结论</a:t>
            </a:r>
          </a:p>
        </p:txBody>
      </p:sp>
      <p:sp>
        <p:nvSpPr>
          <p:cNvPr id="252" name="矩形 251"/>
          <p:cNvSpPr/>
          <p:nvPr/>
        </p:nvSpPr>
        <p:spPr>
          <a:xfrm>
            <a:off x="1898745" y="2757344"/>
            <a:ext cx="8394510" cy="2308324"/>
          </a:xfrm>
          <a:prstGeom prst="rect">
            <a:avLst/>
          </a:prstGeom>
          <a:noFill/>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）采用深度学习从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2D</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图像到其对应的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 voxel</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模型的映射，模型设计为</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Encoder+3D LSTM + Decoder</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）既适用</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单视图</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，也适用</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多视图</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体素</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的表现形式做的三维重建。</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）缺点是需要权衡</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体素分辨率大小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（计算耗时）和</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精度大小</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57" name="矩形 256"/>
          <p:cNvSpPr/>
          <p:nvPr/>
        </p:nvSpPr>
        <p:spPr>
          <a:xfrm>
            <a:off x="4425573" y="1729462"/>
            <a:ext cx="3340854"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本文结论</a:t>
            </a:r>
          </a:p>
        </p:txBody>
      </p:sp>
      <p:cxnSp>
        <p:nvCxnSpPr>
          <p:cNvPr id="7" name="直接连接符 6"/>
          <p:cNvCxnSpPr/>
          <p:nvPr/>
        </p:nvCxnSpPr>
        <p:spPr>
          <a:xfrm>
            <a:off x="5416473" y="2397249"/>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69" name="矩形 268"/>
          <p:cNvSpPr/>
          <p:nvPr/>
        </p:nvSpPr>
        <p:spPr>
          <a:xfrm rot="5400000">
            <a:off x="1485350"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536" name="矩形 535"/>
          <p:cNvSpPr/>
          <p:nvPr/>
        </p:nvSpPr>
        <p:spPr>
          <a:xfrm rot="5400000">
            <a:off x="9077189" y="1986818"/>
            <a:ext cx="1629461" cy="563499"/>
          </a:xfrm>
          <a:prstGeom prst="rect">
            <a:avLst/>
          </a:prstGeom>
          <a:gradFill>
            <a:gsLst>
              <a:gs pos="100000">
                <a:schemeClr val="accent2">
                  <a:alpha val="0"/>
                </a:schemeClr>
              </a:gs>
              <a:gs pos="0">
                <a:schemeClr val="accent1">
                  <a:alpha val="6000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1007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3</a:t>
            </a:r>
            <a:endParaRPr lang="zh-CN" altLang="en-US" dirty="0"/>
          </a:p>
        </p:txBody>
      </p:sp>
      <p:sp>
        <p:nvSpPr>
          <p:cNvPr id="6" name="文本占位符 5"/>
          <p:cNvSpPr>
            <a:spLocks noGrp="1"/>
          </p:cNvSpPr>
          <p:nvPr>
            <p:ph type="body" sz="quarter" idx="11"/>
          </p:nvPr>
        </p:nvSpPr>
        <p:spPr>
          <a:xfrm>
            <a:off x="4383844" y="2856485"/>
            <a:ext cx="5216027" cy="840230"/>
          </a:xfrm>
        </p:spPr>
        <p:txBody>
          <a:bodyPr/>
          <a:lstStyle/>
          <a:p>
            <a:r>
              <a:rPr lang="zh-CN" altLang="en-US" dirty="0"/>
              <a:t>研究方向思考</a:t>
            </a:r>
          </a:p>
        </p:txBody>
      </p:sp>
      <p:sp>
        <p:nvSpPr>
          <p:cNvPr id="7" name="文本占位符 6"/>
          <p:cNvSpPr>
            <a:spLocks noGrp="1"/>
          </p:cNvSpPr>
          <p:nvPr>
            <p:ph type="body" sz="quarter" idx="13"/>
          </p:nvPr>
        </p:nvSpPr>
        <p:spPr>
          <a:xfrm>
            <a:off x="4383845" y="3696715"/>
            <a:ext cx="5216027" cy="424732"/>
          </a:xfrm>
        </p:spPr>
        <p:txBody>
          <a:bodyPr/>
          <a:lstStyle/>
          <a:p>
            <a:r>
              <a:rPr lang="en-US" altLang="zh-CN" dirty="0">
                <a:solidFill>
                  <a:srgbClr val="EEEAE6"/>
                </a:solidFill>
              </a:rPr>
              <a:t>Research Direction Thinking</a:t>
            </a:r>
          </a:p>
        </p:txBody>
      </p:sp>
    </p:spTree>
    <p:extLst>
      <p:ext uri="{BB962C8B-B14F-4D97-AF65-F5344CB8AC3E}">
        <p14:creationId xmlns:p14="http://schemas.microsoft.com/office/powerpoint/2010/main" val="130710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研究方向思考</a:t>
            </a:r>
          </a:p>
        </p:txBody>
      </p:sp>
      <p:sp>
        <p:nvSpPr>
          <p:cNvPr id="37" name="矩形 36"/>
          <p:cNvSpPr/>
          <p:nvPr/>
        </p:nvSpPr>
        <p:spPr>
          <a:xfrm>
            <a:off x="4425573" y="1087371"/>
            <a:ext cx="3340854" cy="525657"/>
          </a:xfrm>
          <a:prstGeom prst="rect">
            <a:avLst/>
          </a:prstGeom>
          <a:noFill/>
        </p:spPr>
        <p:txBody>
          <a:bodyPr wrap="square">
            <a:spAutoFit/>
          </a:bodyPr>
          <a:lstStyle/>
          <a:p>
            <a:pPr algn="ctr">
              <a:lnSpc>
                <a:spcPct val="130000"/>
              </a:lnSpc>
            </a:pPr>
            <a:r>
              <a:rPr lang="zh-CN" altLang="en-US" sz="2400" b="1" dirty="0">
                <a:gradFill>
                  <a:gsLst>
                    <a:gs pos="30000">
                      <a:schemeClr val="accent1"/>
                    </a:gs>
                    <a:gs pos="100000">
                      <a:schemeClr val="accent2"/>
                    </a:gs>
                  </a:gsLst>
                  <a:lin ang="5400000" scaled="0"/>
                </a:gradFill>
                <a:latin typeface="微软雅黑" panose="020B0503020204020204" pitchFamily="34" charset="-122"/>
                <a:ea typeface="微软雅黑" panose="020B0503020204020204" pitchFamily="34" charset="-122"/>
              </a:rPr>
              <a:t>研究方向思考</a:t>
            </a:r>
          </a:p>
        </p:txBody>
      </p:sp>
      <p:cxnSp>
        <p:nvCxnSpPr>
          <p:cNvPr id="38" name="直接连接符 37"/>
          <p:cNvCxnSpPr/>
          <p:nvPr/>
        </p:nvCxnSpPr>
        <p:spPr>
          <a:xfrm>
            <a:off x="5416473" y="1762415"/>
            <a:ext cx="1359055" cy="0"/>
          </a:xfrm>
          <a:prstGeom prst="line">
            <a:avLst/>
          </a:prstGeom>
          <a:ln w="31750">
            <a:gradFill>
              <a:gsLst>
                <a:gs pos="49700">
                  <a:schemeClr val="accent1"/>
                </a:gs>
                <a:gs pos="0">
                  <a:schemeClr val="accent2">
                    <a:alpha val="0"/>
                  </a:schemeClr>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121082" y="1655029"/>
            <a:ext cx="5949837" cy="4408800"/>
            <a:chOff x="3121249" y="1655029"/>
            <a:chExt cx="5949837" cy="4408800"/>
          </a:xfrm>
        </p:grpSpPr>
        <p:sp>
          <p:nvSpPr>
            <p:cNvPr id="3" name="弧形 2"/>
            <p:cNvSpPr/>
            <p:nvPr/>
          </p:nvSpPr>
          <p:spPr>
            <a:xfrm>
              <a:off x="4662287" y="1655029"/>
              <a:ext cx="4408799" cy="4408800"/>
            </a:xfrm>
            <a:prstGeom prst="arc">
              <a:avLst>
                <a:gd name="adj1" fmla="val 17898045"/>
                <a:gd name="adj2" fmla="val 3595104"/>
              </a:avLst>
            </a:prstGeom>
            <a:gradFill>
              <a:gsLst>
                <a:gs pos="100000">
                  <a:srgbClr val="D24A54">
                    <a:alpha val="60000"/>
                  </a:srgbClr>
                </a:gs>
                <a:gs pos="0">
                  <a:schemeClr val="accent1">
                    <a:alpha val="0"/>
                  </a:schemeClr>
                </a:gs>
              </a:gsLst>
              <a:lin ang="0" scaled="1"/>
            </a:gradFill>
            <a:ln w="12700">
              <a:gradFill flip="none" rotWithShape="1">
                <a:gsLst>
                  <a:gs pos="0">
                    <a:schemeClr val="accent1"/>
                  </a:gs>
                  <a:gs pos="5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85000"/>
                    <a:lumOff val="15000"/>
                  </a:schemeClr>
                </a:solidFill>
                <a:latin typeface="+mn-ea"/>
              </a:endParaRPr>
            </a:p>
          </p:txBody>
        </p:sp>
        <p:sp>
          <p:nvSpPr>
            <p:cNvPr id="4" name="弧形 3"/>
            <p:cNvSpPr/>
            <p:nvPr/>
          </p:nvSpPr>
          <p:spPr>
            <a:xfrm flipH="1">
              <a:off x="3121249" y="1655029"/>
              <a:ext cx="4408799" cy="4408800"/>
            </a:xfrm>
            <a:prstGeom prst="arc">
              <a:avLst>
                <a:gd name="adj1" fmla="val 17898045"/>
                <a:gd name="adj2" fmla="val 3595104"/>
              </a:avLst>
            </a:prstGeom>
            <a:gradFill>
              <a:gsLst>
                <a:gs pos="100000">
                  <a:srgbClr val="D24A54">
                    <a:alpha val="60000"/>
                  </a:srgbClr>
                </a:gs>
                <a:gs pos="0">
                  <a:schemeClr val="accent1">
                    <a:alpha val="0"/>
                  </a:schemeClr>
                </a:gs>
              </a:gsLst>
              <a:lin ang="0" scaled="1"/>
            </a:gradFill>
            <a:ln w="12700">
              <a:gradFill flip="none" rotWithShape="1">
                <a:gsLst>
                  <a:gs pos="0">
                    <a:schemeClr val="accent1"/>
                  </a:gs>
                  <a:gs pos="5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mn-ea"/>
                <a:cs typeface="+mn-cs"/>
              </a:endParaRPr>
            </a:p>
          </p:txBody>
        </p:sp>
        <p:sp>
          <p:nvSpPr>
            <p:cNvPr id="5" name="椭圆 4"/>
            <p:cNvSpPr/>
            <p:nvPr/>
          </p:nvSpPr>
          <p:spPr>
            <a:xfrm>
              <a:off x="4014234" y="2675585"/>
              <a:ext cx="2367689" cy="2367689"/>
            </a:xfrm>
            <a:prstGeom prst="ellipse">
              <a:avLst/>
            </a:prstGeom>
            <a:noFill/>
            <a:ln w="25400">
              <a:gradFill>
                <a:gsLst>
                  <a:gs pos="0">
                    <a:schemeClr val="accent1"/>
                  </a:gs>
                  <a:gs pos="100000">
                    <a:schemeClr val="accent2">
                      <a:alpha val="0"/>
                    </a:schemeClr>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85000"/>
                    <a:lumOff val="15000"/>
                  </a:schemeClr>
                </a:solidFill>
                <a:effectLst/>
                <a:uLnTx/>
                <a:uFillTx/>
                <a:latin typeface="+mn-ea"/>
                <a:cs typeface="+mn-cs"/>
              </a:endParaRPr>
            </a:p>
          </p:txBody>
        </p:sp>
        <p:sp>
          <p:nvSpPr>
            <p:cNvPr id="6" name="椭圆 5"/>
            <p:cNvSpPr/>
            <p:nvPr/>
          </p:nvSpPr>
          <p:spPr>
            <a:xfrm>
              <a:off x="5810412" y="2675585"/>
              <a:ext cx="2367689" cy="2367689"/>
            </a:xfrm>
            <a:prstGeom prst="ellipse">
              <a:avLst/>
            </a:prstGeom>
            <a:noFill/>
            <a:ln w="25400">
              <a:gradFill>
                <a:gsLst>
                  <a:gs pos="0">
                    <a:schemeClr val="accent1"/>
                  </a:gs>
                  <a:gs pos="10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9" name="文本框 8"/>
            <p:cNvSpPr txBox="1"/>
            <p:nvPr/>
          </p:nvSpPr>
          <p:spPr>
            <a:xfrm>
              <a:off x="4412167" y="3351094"/>
              <a:ext cx="129881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65000"/>
                      <a:lumOff val="35000"/>
                    </a:schemeClr>
                  </a:solidFill>
                  <a:effectLst/>
                  <a:uLnTx/>
                  <a:uFillTx/>
                  <a:latin typeface="+mn-ea"/>
                  <a:cs typeface="+mn-cs"/>
                </a:rPr>
                <a:t>基于单目视觉的深度估计</a:t>
              </a:r>
            </a:p>
          </p:txBody>
        </p:sp>
        <p:sp>
          <p:nvSpPr>
            <p:cNvPr id="10" name="文本框 9"/>
            <p:cNvSpPr txBox="1"/>
            <p:nvPr/>
          </p:nvSpPr>
          <p:spPr>
            <a:xfrm>
              <a:off x="6552968" y="3351094"/>
              <a:ext cx="120140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lumMod val="65000"/>
                      <a:lumOff val="35000"/>
                    </a:schemeClr>
                  </a:solidFill>
                  <a:latin typeface="+mn-ea"/>
                </a:rPr>
                <a:t>基于深度学习的三维重构</a:t>
              </a:r>
              <a:endParaRPr kumimoji="0" lang="en-US" altLang="zh-CN" b="1" i="0" u="none" strike="noStrike" kern="1200" cap="none" spc="0" normalizeH="0" baseline="0" noProof="0" dirty="0">
                <a:ln>
                  <a:noFill/>
                </a:ln>
                <a:solidFill>
                  <a:schemeClr val="tx1">
                    <a:lumMod val="65000"/>
                    <a:lumOff val="35000"/>
                  </a:schemeClr>
                </a:solidFill>
                <a:effectLst/>
                <a:uLnTx/>
                <a:uFillTx/>
                <a:latin typeface="+mn-ea"/>
                <a:cs typeface="+mn-cs"/>
              </a:endParaRPr>
            </a:p>
          </p:txBody>
        </p:sp>
      </p:grpSp>
      <p:sp>
        <p:nvSpPr>
          <p:cNvPr id="11" name="椭圆 10"/>
          <p:cNvSpPr/>
          <p:nvPr/>
        </p:nvSpPr>
        <p:spPr>
          <a:xfrm>
            <a:off x="3616554" y="2369075"/>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12" name="椭圆 11"/>
          <p:cNvSpPr/>
          <p:nvPr/>
        </p:nvSpPr>
        <p:spPr>
          <a:xfrm>
            <a:off x="3203367" y="3090917"/>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13" name="椭圆 12"/>
          <p:cNvSpPr/>
          <p:nvPr/>
        </p:nvSpPr>
        <p:spPr>
          <a:xfrm>
            <a:off x="3084338" y="3812759"/>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14" name="椭圆 13"/>
          <p:cNvSpPr/>
          <p:nvPr/>
        </p:nvSpPr>
        <p:spPr>
          <a:xfrm>
            <a:off x="3200328" y="4534601"/>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mn-ea"/>
              <a:cs typeface="+mn-cs"/>
            </a:endParaRPr>
          </a:p>
        </p:txBody>
      </p:sp>
      <p:sp>
        <p:nvSpPr>
          <p:cNvPr id="15" name="椭圆 14"/>
          <p:cNvSpPr/>
          <p:nvPr/>
        </p:nvSpPr>
        <p:spPr>
          <a:xfrm>
            <a:off x="3616554" y="5256443"/>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17" name="文本框 16"/>
          <p:cNvSpPr txBox="1"/>
          <p:nvPr/>
        </p:nvSpPr>
        <p:spPr>
          <a:xfrm>
            <a:off x="929891" y="2245705"/>
            <a:ext cx="2556000" cy="338554"/>
          </a:xfrm>
          <a:prstGeom prst="rect">
            <a:avLst/>
          </a:prstGeom>
          <a:noFill/>
        </p:spPr>
        <p:txBody>
          <a:bodyPr wrap="square" rtlCol="0">
            <a:spAutoFit/>
          </a:bodyPr>
          <a:lstStyle/>
          <a:p>
            <a:pPr lvl="0" algn="r">
              <a:defRPr/>
            </a:pPr>
            <a:r>
              <a:rPr lang="zh-CN" altLang="en-US" sz="1600" dirty="0">
                <a:solidFill>
                  <a:schemeClr val="tx1">
                    <a:lumMod val="65000"/>
                    <a:lumOff val="35000"/>
                  </a:schemeClr>
                </a:solidFill>
                <a:latin typeface="+mn-ea"/>
              </a:rPr>
              <a:t>深度估计的精度不足</a:t>
            </a:r>
          </a:p>
        </p:txBody>
      </p:sp>
      <p:sp>
        <p:nvSpPr>
          <p:cNvPr id="19" name="文本框 18"/>
          <p:cNvSpPr txBox="1"/>
          <p:nvPr/>
        </p:nvSpPr>
        <p:spPr>
          <a:xfrm>
            <a:off x="929891" y="5153512"/>
            <a:ext cx="2556000" cy="584775"/>
          </a:xfrm>
          <a:prstGeom prst="rect">
            <a:avLst/>
          </a:prstGeom>
          <a:noFill/>
        </p:spPr>
        <p:txBody>
          <a:bodyPr wrap="square" rtlCol="0">
            <a:spAutoFit/>
          </a:bodyPr>
          <a:lstStyle/>
          <a:p>
            <a:pPr lvl="0" algn="r">
              <a:defRPr/>
            </a:pPr>
            <a:r>
              <a:rPr lang="zh-CN" altLang="en-US" sz="1600" dirty="0">
                <a:solidFill>
                  <a:schemeClr val="tx1">
                    <a:lumMod val="65000"/>
                    <a:lumOff val="35000"/>
                  </a:schemeClr>
                </a:solidFill>
                <a:latin typeface="+mn-ea"/>
              </a:rPr>
              <a:t>基于单目视频和运动相机的深度估计</a:t>
            </a:r>
          </a:p>
        </p:txBody>
      </p:sp>
      <p:sp>
        <p:nvSpPr>
          <p:cNvPr id="20" name="文本框 19"/>
          <p:cNvSpPr txBox="1"/>
          <p:nvPr/>
        </p:nvSpPr>
        <p:spPr>
          <a:xfrm>
            <a:off x="594331" y="4426561"/>
            <a:ext cx="2556000" cy="584775"/>
          </a:xfrm>
          <a:prstGeom prst="rect">
            <a:avLst/>
          </a:prstGeom>
          <a:noFill/>
        </p:spPr>
        <p:txBody>
          <a:bodyPr wrap="square" rtlCol="0">
            <a:spAutoFit/>
          </a:bodyPr>
          <a:lstStyle/>
          <a:p>
            <a:pPr lvl="0" algn="r">
              <a:defRPr/>
            </a:pPr>
            <a:r>
              <a:rPr lang="zh-CN" altLang="en-US" sz="1600" dirty="0">
                <a:solidFill>
                  <a:schemeClr val="tx1">
                    <a:lumMod val="65000"/>
                    <a:lumOff val="35000"/>
                  </a:schemeClr>
                </a:solidFill>
                <a:latin typeface="+mn-ea"/>
              </a:rPr>
              <a:t>结合表面法线等信息提升深度预测的精度</a:t>
            </a:r>
          </a:p>
        </p:txBody>
      </p:sp>
      <p:sp>
        <p:nvSpPr>
          <p:cNvPr id="21" name="文本框 20"/>
          <p:cNvSpPr txBox="1"/>
          <p:nvPr/>
        </p:nvSpPr>
        <p:spPr>
          <a:xfrm>
            <a:off x="431074" y="3699609"/>
            <a:ext cx="2556000" cy="584775"/>
          </a:xfrm>
          <a:prstGeom prst="rect">
            <a:avLst/>
          </a:prstGeom>
          <a:noFill/>
        </p:spPr>
        <p:txBody>
          <a:bodyPr wrap="square" rtlCol="0">
            <a:spAutoFit/>
          </a:bodyPr>
          <a:lstStyle/>
          <a:p>
            <a:pPr lvl="0" algn="r">
              <a:defRPr/>
            </a:pPr>
            <a:r>
              <a:rPr lang="zh-CN" altLang="en-US" sz="1600" dirty="0">
                <a:solidFill>
                  <a:schemeClr val="tx1">
                    <a:lumMod val="65000"/>
                    <a:lumOff val="35000"/>
                  </a:schemeClr>
                </a:solidFill>
                <a:latin typeface="+mn-ea"/>
              </a:rPr>
              <a:t>有监督回归模型对连续的绝对深度值进行回归拟合</a:t>
            </a:r>
          </a:p>
        </p:txBody>
      </p:sp>
      <p:sp>
        <p:nvSpPr>
          <p:cNvPr id="22" name="文本框 21"/>
          <p:cNvSpPr txBox="1"/>
          <p:nvPr/>
        </p:nvSpPr>
        <p:spPr>
          <a:xfrm>
            <a:off x="594331" y="2972657"/>
            <a:ext cx="2556000" cy="584775"/>
          </a:xfrm>
          <a:prstGeom prst="rect">
            <a:avLst/>
          </a:prstGeom>
          <a:noFill/>
        </p:spPr>
        <p:txBody>
          <a:bodyPr wrap="square" rtlCol="0">
            <a:spAutoFit/>
          </a:bodyPr>
          <a:lstStyle/>
          <a:p>
            <a:pPr lvl="0" algn="r">
              <a:defRPr/>
            </a:pPr>
            <a:r>
              <a:rPr lang="zh-CN" altLang="en-US" sz="1600" dirty="0">
                <a:solidFill>
                  <a:schemeClr val="tx1">
                    <a:lumMod val="65000"/>
                    <a:lumOff val="35000"/>
                  </a:schemeClr>
                </a:solidFill>
                <a:latin typeface="+mn-ea"/>
              </a:rPr>
              <a:t>神经网络的稳定性和泛化能力有待提高</a:t>
            </a:r>
          </a:p>
        </p:txBody>
      </p:sp>
      <p:sp>
        <p:nvSpPr>
          <p:cNvPr id="45" name="椭圆 44"/>
          <p:cNvSpPr/>
          <p:nvPr/>
        </p:nvSpPr>
        <p:spPr>
          <a:xfrm flipH="1">
            <a:off x="8491196" y="2369075"/>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46" name="椭圆 45"/>
          <p:cNvSpPr/>
          <p:nvPr/>
        </p:nvSpPr>
        <p:spPr>
          <a:xfrm flipH="1">
            <a:off x="8904383" y="3090917"/>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47" name="椭圆 46"/>
          <p:cNvSpPr/>
          <p:nvPr/>
        </p:nvSpPr>
        <p:spPr>
          <a:xfrm flipH="1">
            <a:off x="9023412" y="3812759"/>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48" name="椭圆 47"/>
          <p:cNvSpPr/>
          <p:nvPr/>
        </p:nvSpPr>
        <p:spPr>
          <a:xfrm flipH="1">
            <a:off x="8907422" y="4534601"/>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chemeClr val="tx1">
                  <a:lumMod val="65000"/>
                  <a:lumOff val="35000"/>
                </a:schemeClr>
              </a:solidFill>
              <a:effectLst/>
              <a:uLnTx/>
              <a:uFillTx/>
              <a:latin typeface="+mn-ea"/>
              <a:cs typeface="+mn-cs"/>
            </a:endParaRPr>
          </a:p>
        </p:txBody>
      </p:sp>
      <p:sp>
        <p:nvSpPr>
          <p:cNvPr id="49" name="椭圆 48"/>
          <p:cNvSpPr/>
          <p:nvPr/>
        </p:nvSpPr>
        <p:spPr>
          <a:xfrm flipH="1">
            <a:off x="8491196" y="5256443"/>
            <a:ext cx="96953" cy="969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tx1">
                  <a:lumMod val="65000"/>
                  <a:lumOff val="35000"/>
                </a:schemeClr>
              </a:solidFill>
              <a:effectLst/>
              <a:uLnTx/>
              <a:uFillTx/>
              <a:latin typeface="+mn-ea"/>
              <a:cs typeface="+mn-cs"/>
            </a:endParaRPr>
          </a:p>
        </p:txBody>
      </p:sp>
      <p:sp>
        <p:nvSpPr>
          <p:cNvPr id="50" name="文本框 49"/>
          <p:cNvSpPr txBox="1"/>
          <p:nvPr/>
        </p:nvSpPr>
        <p:spPr>
          <a:xfrm flipH="1">
            <a:off x="8820409" y="2245705"/>
            <a:ext cx="3054817" cy="830997"/>
          </a:xfrm>
          <a:prstGeom prst="rect">
            <a:avLst/>
          </a:prstGeom>
          <a:noFill/>
        </p:spPr>
        <p:txBody>
          <a:bodyPr wrap="square" rtlCol="0">
            <a:spAutoFit/>
          </a:bodyPr>
          <a:lstStyle/>
          <a:p>
            <a:pPr>
              <a:defRPr/>
            </a:pPr>
            <a:r>
              <a:rPr lang="en-US" altLang="zh-CN" sz="1600" dirty="0">
                <a:solidFill>
                  <a:schemeClr val="tx1">
                    <a:lumMod val="65000"/>
                    <a:lumOff val="35000"/>
                  </a:schemeClr>
                </a:solidFill>
                <a:latin typeface="+mn-ea"/>
              </a:rPr>
              <a:t>Structure from Motion(SFM) Multi View Stereo(MVS)</a:t>
            </a:r>
            <a:endParaRPr lang="zh-CN" altLang="en-US" sz="1600" dirty="0">
              <a:solidFill>
                <a:schemeClr val="tx1">
                  <a:lumMod val="65000"/>
                  <a:lumOff val="35000"/>
                </a:schemeClr>
              </a:solidFill>
              <a:latin typeface="+mn-ea"/>
            </a:endParaRPr>
          </a:p>
          <a:p>
            <a:pPr lvl="0">
              <a:defRPr/>
            </a:pPr>
            <a:endParaRPr lang="en-US" altLang="zh-CN" sz="1600" dirty="0">
              <a:solidFill>
                <a:schemeClr val="tx1">
                  <a:lumMod val="65000"/>
                  <a:lumOff val="35000"/>
                </a:schemeClr>
              </a:solidFill>
              <a:latin typeface="+mn-ea"/>
            </a:endParaRPr>
          </a:p>
        </p:txBody>
      </p:sp>
      <p:sp>
        <p:nvSpPr>
          <p:cNvPr id="51" name="文本框 50"/>
          <p:cNvSpPr txBox="1"/>
          <p:nvPr/>
        </p:nvSpPr>
        <p:spPr>
          <a:xfrm flipH="1">
            <a:off x="8820410" y="5153512"/>
            <a:ext cx="2556000" cy="338554"/>
          </a:xfrm>
          <a:prstGeom prst="rect">
            <a:avLst/>
          </a:prstGeom>
          <a:noFill/>
        </p:spPr>
        <p:txBody>
          <a:bodyPr wrap="square" rtlCol="0">
            <a:spAutoFit/>
          </a:bodyPr>
          <a:lstStyle/>
          <a:p>
            <a:pPr lvl="0">
              <a:defRPr/>
            </a:pPr>
            <a:r>
              <a:rPr lang="zh-CN" altLang="en-US" sz="1600" dirty="0">
                <a:solidFill>
                  <a:schemeClr val="tx1">
                    <a:lumMod val="65000"/>
                    <a:lumOff val="35000"/>
                  </a:schemeClr>
                </a:solidFill>
                <a:latin typeface="+mn-ea"/>
              </a:rPr>
              <a:t>深度图信息进行三维重构</a:t>
            </a:r>
          </a:p>
        </p:txBody>
      </p:sp>
      <p:sp>
        <p:nvSpPr>
          <p:cNvPr id="52" name="文本框 51"/>
          <p:cNvSpPr txBox="1"/>
          <p:nvPr/>
        </p:nvSpPr>
        <p:spPr>
          <a:xfrm flipH="1">
            <a:off x="9155970" y="4426561"/>
            <a:ext cx="2556000" cy="584775"/>
          </a:xfrm>
          <a:prstGeom prst="rect">
            <a:avLst/>
          </a:prstGeom>
          <a:noFill/>
        </p:spPr>
        <p:txBody>
          <a:bodyPr wrap="square" rtlCol="0">
            <a:spAutoFit/>
          </a:bodyPr>
          <a:lstStyle/>
          <a:p>
            <a:pPr lvl="0">
              <a:defRPr/>
            </a:pPr>
            <a:r>
              <a:rPr lang="zh-CN" altLang="en-US" sz="1600" dirty="0">
                <a:solidFill>
                  <a:schemeClr val="tx1">
                    <a:lumMod val="65000"/>
                    <a:lumOff val="35000"/>
                  </a:schemeClr>
                </a:solidFill>
                <a:latin typeface="+mn-ea"/>
              </a:rPr>
              <a:t>使用图卷积神经网络（</a:t>
            </a:r>
            <a:r>
              <a:rPr lang="en-US" altLang="zh-CN" sz="1600" dirty="0">
                <a:solidFill>
                  <a:schemeClr val="tx1">
                    <a:lumMod val="65000"/>
                    <a:lumOff val="35000"/>
                  </a:schemeClr>
                </a:solidFill>
                <a:latin typeface="+mn-ea"/>
              </a:rPr>
              <a:t>GCN</a:t>
            </a:r>
            <a:r>
              <a:rPr lang="zh-CN" altLang="en-US" sz="1600" dirty="0">
                <a:solidFill>
                  <a:schemeClr val="tx1">
                    <a:lumMod val="65000"/>
                    <a:lumOff val="35000"/>
                  </a:schemeClr>
                </a:solidFill>
                <a:latin typeface="+mn-ea"/>
              </a:rPr>
              <a:t>）</a:t>
            </a:r>
          </a:p>
        </p:txBody>
      </p:sp>
      <p:sp>
        <p:nvSpPr>
          <p:cNvPr id="53" name="文本框 52"/>
          <p:cNvSpPr txBox="1"/>
          <p:nvPr/>
        </p:nvSpPr>
        <p:spPr>
          <a:xfrm flipH="1">
            <a:off x="9319227" y="3699609"/>
            <a:ext cx="2556000" cy="338554"/>
          </a:xfrm>
          <a:prstGeom prst="rect">
            <a:avLst/>
          </a:prstGeom>
          <a:noFill/>
        </p:spPr>
        <p:txBody>
          <a:bodyPr wrap="square" rtlCol="0">
            <a:spAutoFit/>
          </a:bodyPr>
          <a:lstStyle/>
          <a:p>
            <a:pPr lvl="0">
              <a:defRPr/>
            </a:pPr>
            <a:r>
              <a:rPr lang="zh-CN" altLang="en-US" sz="1600" dirty="0">
                <a:solidFill>
                  <a:schemeClr val="tx1">
                    <a:lumMod val="65000"/>
                    <a:lumOff val="35000"/>
                  </a:schemeClr>
                </a:solidFill>
                <a:latin typeface="+mn-ea"/>
              </a:rPr>
              <a:t>借鉴</a:t>
            </a:r>
            <a:r>
              <a:rPr lang="en-US" altLang="zh-CN" sz="1600" dirty="0">
                <a:solidFill>
                  <a:schemeClr val="tx1">
                    <a:lumMod val="65000"/>
                    <a:lumOff val="35000"/>
                  </a:schemeClr>
                </a:solidFill>
                <a:latin typeface="+mn-ea"/>
              </a:rPr>
              <a:t>Mask RCNN </a:t>
            </a:r>
            <a:r>
              <a:rPr lang="zh-CN" altLang="en-US" sz="1600" dirty="0">
                <a:solidFill>
                  <a:schemeClr val="tx1">
                    <a:lumMod val="65000"/>
                    <a:lumOff val="35000"/>
                  </a:schemeClr>
                </a:solidFill>
                <a:latin typeface="+mn-ea"/>
              </a:rPr>
              <a:t>框架</a:t>
            </a:r>
          </a:p>
        </p:txBody>
      </p:sp>
      <p:sp>
        <p:nvSpPr>
          <p:cNvPr id="54" name="文本框 53"/>
          <p:cNvSpPr txBox="1"/>
          <p:nvPr/>
        </p:nvSpPr>
        <p:spPr>
          <a:xfrm flipH="1">
            <a:off x="9155970" y="2972657"/>
            <a:ext cx="2556000" cy="584775"/>
          </a:xfrm>
          <a:prstGeom prst="rect">
            <a:avLst/>
          </a:prstGeom>
          <a:noFill/>
        </p:spPr>
        <p:txBody>
          <a:bodyPr wrap="square" rtlCol="0">
            <a:spAutoFit/>
          </a:bodyPr>
          <a:lstStyle/>
          <a:p>
            <a:pPr lvl="0">
              <a:defRPr/>
            </a:pPr>
            <a:r>
              <a:rPr lang="zh-CN" altLang="en-US" sz="1600" dirty="0">
                <a:solidFill>
                  <a:schemeClr val="tx1">
                    <a:lumMod val="65000"/>
                    <a:lumOff val="35000"/>
                  </a:schemeClr>
                </a:solidFill>
                <a:latin typeface="+mn-ea"/>
              </a:rPr>
              <a:t>用点云重构</a:t>
            </a:r>
            <a:r>
              <a:rPr lang="en-US" altLang="zh-CN" sz="1600" dirty="0">
                <a:solidFill>
                  <a:schemeClr val="tx1">
                    <a:lumMod val="65000"/>
                    <a:lumOff val="35000"/>
                  </a:schemeClr>
                </a:solidFill>
                <a:latin typeface="+mn-ea"/>
              </a:rPr>
              <a:t>3D</a:t>
            </a:r>
            <a:r>
              <a:rPr lang="zh-CN" altLang="en-US" sz="1600" dirty="0">
                <a:solidFill>
                  <a:schemeClr val="tx1">
                    <a:lumMod val="65000"/>
                    <a:lumOff val="35000"/>
                  </a:schemeClr>
                </a:solidFill>
                <a:latin typeface="+mn-ea"/>
              </a:rPr>
              <a:t>物体与损失函数</a:t>
            </a:r>
          </a:p>
        </p:txBody>
      </p:sp>
      <p:grpSp>
        <p:nvGrpSpPr>
          <p:cNvPr id="55" name="组合 54"/>
          <p:cNvGrpSpPr/>
          <p:nvPr/>
        </p:nvGrpSpPr>
        <p:grpSpPr>
          <a:xfrm>
            <a:off x="537031" y="-1649257"/>
            <a:ext cx="11117940" cy="11117938"/>
            <a:chOff x="593497" y="-1765726"/>
            <a:chExt cx="11005006" cy="11005006"/>
          </a:xfrm>
        </p:grpSpPr>
        <p:sp>
          <p:nvSpPr>
            <p:cNvPr id="56" name="椭圆 55"/>
            <p:cNvSpPr/>
            <p:nvPr/>
          </p:nvSpPr>
          <p:spPr>
            <a:xfrm>
              <a:off x="779180" y="-1580042"/>
              <a:ext cx="10633642" cy="10633640"/>
            </a:xfrm>
            <a:prstGeom prst="ellipse">
              <a:avLst/>
            </a:prstGeom>
            <a:noFill/>
            <a:ln w="12700">
              <a:gradFill flip="none" rotWithShape="1">
                <a:gsLst>
                  <a:gs pos="24000">
                    <a:schemeClr val="accent2">
                      <a:alpha val="0"/>
                    </a:schemeClr>
                  </a:gs>
                  <a:gs pos="50000">
                    <a:schemeClr val="accent1"/>
                  </a:gs>
                  <a:gs pos="76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57" name="椭圆 56"/>
            <p:cNvSpPr/>
            <p:nvPr/>
          </p:nvSpPr>
          <p:spPr>
            <a:xfrm>
              <a:off x="593497" y="-1765726"/>
              <a:ext cx="11005006" cy="11005006"/>
            </a:xfrm>
            <a:prstGeom prst="ellipse">
              <a:avLst/>
            </a:prstGeom>
            <a:noFill/>
            <a:ln w="12700">
              <a:gradFill flip="none" rotWithShape="1">
                <a:gsLst>
                  <a:gs pos="24000">
                    <a:schemeClr val="accent2">
                      <a:alpha val="0"/>
                    </a:schemeClr>
                  </a:gs>
                  <a:gs pos="50000">
                    <a:schemeClr val="accent1">
                      <a:alpha val="70000"/>
                    </a:schemeClr>
                  </a:gs>
                  <a:gs pos="76000">
                    <a:schemeClr val="accent2">
                      <a:alpha val="0"/>
                    </a:schemeClr>
                  </a:gs>
                </a:gsLst>
                <a:lin ang="54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white"/>
                </a:solidFill>
                <a:latin typeface="Arial" panose="020B0604020202020204"/>
                <a:ea typeface="微软雅黑 Light" panose="020B0502040204020203" charset="-122"/>
              </a:endParaRPr>
            </a:p>
          </p:txBody>
        </p:sp>
      </p:grpSp>
    </p:spTree>
    <p:extLst>
      <p:ext uri="{BB962C8B-B14F-4D97-AF65-F5344CB8AC3E}">
        <p14:creationId xmlns:p14="http://schemas.microsoft.com/office/powerpoint/2010/main" val="25358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4</a:t>
            </a:r>
            <a:endParaRPr lang="zh-CN" altLang="en-US" dirty="0"/>
          </a:p>
        </p:txBody>
      </p:sp>
      <p:sp>
        <p:nvSpPr>
          <p:cNvPr id="6" name="文本占位符 5"/>
          <p:cNvSpPr>
            <a:spLocks noGrp="1"/>
          </p:cNvSpPr>
          <p:nvPr>
            <p:ph type="body" sz="quarter" idx="11"/>
          </p:nvPr>
        </p:nvSpPr>
        <p:spPr>
          <a:xfrm>
            <a:off x="4383844" y="2856485"/>
            <a:ext cx="5216027" cy="840230"/>
          </a:xfrm>
        </p:spPr>
        <p:txBody>
          <a:bodyPr/>
          <a:lstStyle/>
          <a:p>
            <a:r>
              <a:rPr lang="zh-CN" altLang="en-US" dirty="0"/>
              <a:t>后续计划安排</a:t>
            </a:r>
          </a:p>
        </p:txBody>
      </p:sp>
      <p:sp>
        <p:nvSpPr>
          <p:cNvPr id="7" name="文本占位符 6"/>
          <p:cNvSpPr>
            <a:spLocks noGrp="1"/>
          </p:cNvSpPr>
          <p:nvPr>
            <p:ph type="body" sz="quarter" idx="13"/>
          </p:nvPr>
        </p:nvSpPr>
        <p:spPr>
          <a:xfrm>
            <a:off x="4383845" y="3696715"/>
            <a:ext cx="5216027" cy="424732"/>
          </a:xfrm>
        </p:spPr>
        <p:txBody>
          <a:bodyPr/>
          <a:lstStyle/>
          <a:p>
            <a:r>
              <a:rPr lang="en-US" altLang="zh-CN" dirty="0">
                <a:solidFill>
                  <a:srgbClr val="EEEAE6"/>
                </a:solidFill>
              </a:rPr>
              <a:t>Follow Up Planning</a:t>
            </a:r>
          </a:p>
        </p:txBody>
      </p:sp>
    </p:spTree>
    <p:extLst>
      <p:ext uri="{BB962C8B-B14F-4D97-AF65-F5344CB8AC3E}">
        <p14:creationId xmlns:p14="http://schemas.microsoft.com/office/powerpoint/2010/main" val="248717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p:cNvSpPr/>
          <p:nvPr/>
        </p:nvSpPr>
        <p:spPr>
          <a:xfrm>
            <a:off x="-1530923" y="-271503"/>
            <a:ext cx="7881489" cy="7881473"/>
          </a:xfrm>
          <a:prstGeom prst="ellipse">
            <a:avLst/>
          </a:prstGeom>
          <a:noFill/>
          <a:ln w="6350">
            <a:gradFill>
              <a:gsLst>
                <a:gs pos="0">
                  <a:schemeClr val="accent1">
                    <a:alpha val="0"/>
                  </a:schemeClr>
                </a:gs>
                <a:gs pos="42000">
                  <a:schemeClr val="accent2">
                    <a:alpha val="4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6" name="椭圆 65"/>
          <p:cNvSpPr/>
          <p:nvPr/>
        </p:nvSpPr>
        <p:spPr>
          <a:xfrm>
            <a:off x="-2609248" y="-1190173"/>
            <a:ext cx="9718830" cy="9718812"/>
          </a:xfrm>
          <a:prstGeom prst="ellipse">
            <a:avLst/>
          </a:prstGeom>
          <a:noFill/>
          <a:ln w="6350">
            <a:gradFill>
              <a:gsLst>
                <a:gs pos="0">
                  <a:schemeClr val="accent1">
                    <a:alpha val="0"/>
                  </a:schemeClr>
                </a:gs>
                <a:gs pos="42000">
                  <a:schemeClr val="accent2">
                    <a:alpha val="40000"/>
                  </a:schemeClr>
                </a:gs>
              </a:gsLst>
              <a:lin ang="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微软雅黑 Light" panose="020B0502040204020203" charset="-122"/>
            </a:endParaRPr>
          </a:p>
        </p:txBody>
      </p:sp>
      <p:sp>
        <p:nvSpPr>
          <p:cNvPr id="60" name="椭圆 59"/>
          <p:cNvSpPr/>
          <p:nvPr/>
        </p:nvSpPr>
        <p:spPr>
          <a:xfrm>
            <a:off x="717177" y="1979473"/>
            <a:ext cx="3379525" cy="3379521"/>
          </a:xfrm>
          <a:prstGeom prst="ellipse">
            <a:avLst/>
          </a:prstGeom>
          <a:noFill/>
          <a:ln w="25400">
            <a:solidFill>
              <a:schemeClr val="accent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61" name="椭圆 60"/>
          <p:cNvSpPr/>
          <p:nvPr/>
        </p:nvSpPr>
        <p:spPr>
          <a:xfrm>
            <a:off x="658018" y="1920314"/>
            <a:ext cx="3497844" cy="3497840"/>
          </a:xfrm>
          <a:prstGeom prst="ellipse">
            <a:avLst/>
          </a:prstGeom>
          <a:noFill/>
          <a:ln w="9525">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68" name="弧形 67"/>
          <p:cNvSpPr/>
          <p:nvPr/>
        </p:nvSpPr>
        <p:spPr>
          <a:xfrm>
            <a:off x="998570" y="2260864"/>
            <a:ext cx="2816741" cy="2816740"/>
          </a:xfrm>
          <a:prstGeom prst="arc">
            <a:avLst>
              <a:gd name="adj1" fmla="val 10214044"/>
              <a:gd name="adj2" fmla="val 310579"/>
            </a:avLst>
          </a:prstGeom>
          <a:ln w="190500">
            <a:gradFill flip="none" rotWithShape="1">
              <a:gsLst>
                <a:gs pos="100000">
                  <a:schemeClr val="accent2">
                    <a:alpha val="30000"/>
                  </a:schemeClr>
                </a:gs>
                <a:gs pos="0">
                  <a:schemeClr val="accent1">
                    <a:alpha val="0"/>
                  </a:schemeClr>
                </a:gs>
              </a:gsLst>
              <a:lin ang="0" scaled="1"/>
              <a:tileRect/>
            </a:gra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62626"/>
              </a:solidFill>
              <a:effectLst/>
              <a:uLnTx/>
              <a:uFillTx/>
              <a:latin typeface="微软雅黑 Light" panose="020B0502040204020203" charset="-122"/>
              <a:ea typeface="微软雅黑 Light" panose="020B0502040204020203" charset="-122"/>
              <a:cs typeface="+mn-cs"/>
            </a:endParaRPr>
          </a:p>
        </p:txBody>
      </p:sp>
      <p:sp>
        <p:nvSpPr>
          <p:cNvPr id="69" name="弧形 68"/>
          <p:cNvSpPr/>
          <p:nvPr/>
        </p:nvSpPr>
        <p:spPr>
          <a:xfrm rot="10800000">
            <a:off x="998570" y="2260863"/>
            <a:ext cx="2816741" cy="2816740"/>
          </a:xfrm>
          <a:prstGeom prst="arc">
            <a:avLst>
              <a:gd name="adj1" fmla="val 10214044"/>
              <a:gd name="adj2" fmla="val 310579"/>
            </a:avLst>
          </a:prstGeom>
          <a:ln w="190500">
            <a:gradFill flip="none" rotWithShape="1">
              <a:gsLst>
                <a:gs pos="100000">
                  <a:srgbClr val="A92B33">
                    <a:alpha val="40000"/>
                  </a:srgbClr>
                </a:gs>
                <a:gs pos="0">
                  <a:srgbClr val="A92B33">
                    <a:alpha val="0"/>
                  </a:srgbClr>
                </a:gs>
              </a:gsLst>
              <a:lin ang="0" scaled="1"/>
              <a:tileRect/>
            </a:gra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262626"/>
              </a:solidFill>
              <a:latin typeface="微软雅黑 Light" panose="020B0502040204020203" charset="-122"/>
              <a:ea typeface="微软雅黑 Light" panose="020B0502040204020203" charset="-122"/>
            </a:endParaRPr>
          </a:p>
        </p:txBody>
      </p:sp>
      <p:sp>
        <p:nvSpPr>
          <p:cNvPr id="70" name="椭圆 69"/>
          <p:cNvSpPr/>
          <p:nvPr/>
        </p:nvSpPr>
        <p:spPr>
          <a:xfrm>
            <a:off x="998570" y="2260863"/>
            <a:ext cx="2816739" cy="2816740"/>
          </a:xfrm>
          <a:prstGeom prst="ellipse">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 name="椭圆 62"/>
          <p:cNvSpPr/>
          <p:nvPr/>
        </p:nvSpPr>
        <p:spPr>
          <a:xfrm>
            <a:off x="-216097" y="1046202"/>
            <a:ext cx="5246074" cy="5246062"/>
          </a:xfrm>
          <a:prstGeom prst="ellipse">
            <a:avLst/>
          </a:prstGeom>
          <a:noFill/>
          <a:ln w="12700">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gradFill>
                  <a:gsLst>
                    <a:gs pos="0">
                      <a:schemeClr val="accent1">
                        <a:alpha val="50000"/>
                      </a:schemeClr>
                    </a:gs>
                    <a:gs pos="100000">
                      <a:schemeClr val="accent2">
                        <a:alpha val="50000"/>
                      </a:schemeClr>
                    </a:gs>
                  </a:gsLst>
                  <a:lin ang="5400000" scaled="1"/>
                </a:gradFill>
              </a:ln>
              <a:solidFill>
                <a:prstClr val="white"/>
              </a:solidFill>
              <a:effectLst/>
              <a:uLnTx/>
              <a:uFillTx/>
              <a:latin typeface="Arial" panose="020B0604020202020204"/>
              <a:ea typeface="微软雅黑 Light" panose="020B0502040204020203" charset="-122"/>
              <a:cs typeface="+mn-cs"/>
            </a:endParaRPr>
          </a:p>
        </p:txBody>
      </p:sp>
      <p:sp>
        <p:nvSpPr>
          <p:cNvPr id="64" name="椭圆 63"/>
          <p:cNvSpPr/>
          <p:nvPr/>
        </p:nvSpPr>
        <p:spPr>
          <a:xfrm>
            <a:off x="-116722" y="1142696"/>
            <a:ext cx="5053086" cy="5053074"/>
          </a:xfrm>
          <a:prstGeom prst="ellipse">
            <a:avLst/>
          </a:prstGeom>
          <a:noFill/>
          <a:ln w="6350">
            <a:solidFill>
              <a:schemeClr val="accent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99" name="椭圆 98"/>
          <p:cNvSpPr/>
          <p:nvPr/>
        </p:nvSpPr>
        <p:spPr>
          <a:xfrm>
            <a:off x="4917255" y="3576133"/>
            <a:ext cx="186199" cy="186199"/>
          </a:xfrm>
          <a:prstGeom prst="ellipse">
            <a:avLst/>
          </a:prstGeom>
          <a:solidFill>
            <a:schemeClr val="bg1"/>
          </a:solidFill>
          <a:ln w="28575">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Light" panose="020B0502040204020203" charset="-122"/>
            </a:endParaRPr>
          </a:p>
        </p:txBody>
      </p:sp>
      <p:sp>
        <p:nvSpPr>
          <p:cNvPr id="100" name="椭圆 99"/>
          <p:cNvSpPr/>
          <p:nvPr/>
        </p:nvSpPr>
        <p:spPr>
          <a:xfrm>
            <a:off x="4955170" y="3614048"/>
            <a:ext cx="110368" cy="11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6" name="椭圆 105"/>
          <p:cNvSpPr/>
          <p:nvPr/>
        </p:nvSpPr>
        <p:spPr>
          <a:xfrm>
            <a:off x="4536785" y="2153960"/>
            <a:ext cx="186199" cy="186199"/>
          </a:xfrm>
          <a:prstGeom prst="ellipse">
            <a:avLst/>
          </a:prstGeom>
          <a:solidFill>
            <a:schemeClr val="bg1"/>
          </a:solidFill>
          <a:ln w="28575">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Light" panose="020B0502040204020203" charset="-122"/>
            </a:endParaRPr>
          </a:p>
        </p:txBody>
      </p:sp>
      <p:sp>
        <p:nvSpPr>
          <p:cNvPr id="107" name="椭圆 106"/>
          <p:cNvSpPr/>
          <p:nvPr/>
        </p:nvSpPr>
        <p:spPr>
          <a:xfrm>
            <a:off x="4574700" y="2191874"/>
            <a:ext cx="110368" cy="11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4" name="椭圆 103"/>
          <p:cNvSpPr/>
          <p:nvPr/>
        </p:nvSpPr>
        <p:spPr>
          <a:xfrm>
            <a:off x="4542183" y="4996901"/>
            <a:ext cx="186199" cy="186199"/>
          </a:xfrm>
          <a:prstGeom prst="ellipse">
            <a:avLst/>
          </a:prstGeom>
          <a:solidFill>
            <a:schemeClr val="bg1"/>
          </a:solidFill>
          <a:ln w="28575">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5" name="椭圆 104"/>
          <p:cNvSpPr/>
          <p:nvPr/>
        </p:nvSpPr>
        <p:spPr>
          <a:xfrm>
            <a:off x="4580099" y="5034816"/>
            <a:ext cx="110368" cy="110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8" name="任意多边形: 形状 77"/>
          <p:cNvSpPr/>
          <p:nvPr/>
        </p:nvSpPr>
        <p:spPr>
          <a:xfrm>
            <a:off x="5092772" y="1330066"/>
            <a:ext cx="6004615" cy="1332115"/>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34992 h 1629846"/>
              <a:gd name="connsiteX8" fmla="*/ 0 w 4587537"/>
              <a:gd name="connsiteY8" fmla="*/ 1034992 h 1629846"/>
              <a:gd name="connsiteX9" fmla="*/ 414567 w 4587537"/>
              <a:gd name="connsiteY9" fmla="*/ 736770 h 1629846"/>
              <a:gd name="connsiteX10" fmla="*/ 414567 w 4587537"/>
              <a:gd name="connsiteY10" fmla="*/ 89609 h 1629846"/>
              <a:gd name="connsiteX11" fmla="*/ 504176 w 4587537"/>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34992"/>
                </a:lnTo>
                <a:lnTo>
                  <a:pt x="0" y="1034992"/>
                </a:lnTo>
                <a:lnTo>
                  <a:pt x="414567" y="736770"/>
                </a:lnTo>
                <a:lnTo>
                  <a:pt x="414567" y="89609"/>
                </a:lnTo>
                <a:cubicBezTo>
                  <a:pt x="414567" y="40119"/>
                  <a:pt x="454686" y="0"/>
                  <a:pt x="504176" y="0"/>
                </a:cubicBezTo>
                <a:close/>
              </a:path>
            </a:pathLst>
          </a:custGeom>
          <a:solidFill>
            <a:schemeClr val="bg1"/>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80" name="矩形 79"/>
          <p:cNvSpPr/>
          <p:nvPr/>
        </p:nvSpPr>
        <p:spPr>
          <a:xfrm>
            <a:off x="5805504" y="1834477"/>
            <a:ext cx="5164991" cy="625171"/>
          </a:xfrm>
          <a:prstGeom prst="rect">
            <a:avLst/>
          </a:prstGeom>
        </p:spPr>
        <p:txBody>
          <a:bodyPr wrap="square">
            <a:spAutoFit/>
          </a:bodyPr>
          <a:lstStyle/>
          <a:p>
            <a:pPr algn="just">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完善深度估计论文综述，继续阅读论文寻找基于单目视觉的深度估计与基于深度学习的三维重建方法的切入点。</a:t>
            </a:r>
          </a:p>
        </p:txBody>
      </p:sp>
      <p:sp>
        <p:nvSpPr>
          <p:cNvPr id="94" name="任意多边形: 形状 93"/>
          <p:cNvSpPr/>
          <p:nvPr/>
        </p:nvSpPr>
        <p:spPr>
          <a:xfrm>
            <a:off x="5482625" y="2988743"/>
            <a:ext cx="6008182" cy="1332115"/>
          </a:xfrm>
          <a:custGeom>
            <a:avLst/>
            <a:gdLst>
              <a:gd name="connsiteX0" fmla="*/ 506901 w 4590262"/>
              <a:gd name="connsiteY0" fmla="*/ 0 h 1629846"/>
              <a:gd name="connsiteX1" fmla="*/ 4500653 w 4590262"/>
              <a:gd name="connsiteY1" fmla="*/ 0 h 1629846"/>
              <a:gd name="connsiteX2" fmla="*/ 4590262 w 4590262"/>
              <a:gd name="connsiteY2" fmla="*/ 89609 h 1629846"/>
              <a:gd name="connsiteX3" fmla="*/ 4590262 w 4590262"/>
              <a:gd name="connsiteY3" fmla="*/ 1540237 h 1629846"/>
              <a:gd name="connsiteX4" fmla="*/ 4500653 w 4590262"/>
              <a:gd name="connsiteY4" fmla="*/ 1629846 h 1629846"/>
              <a:gd name="connsiteX5" fmla="*/ 506901 w 4590262"/>
              <a:gd name="connsiteY5" fmla="*/ 1629846 h 1629846"/>
              <a:gd name="connsiteX6" fmla="*/ 417292 w 4590262"/>
              <a:gd name="connsiteY6" fmla="*/ 1540237 h 1629846"/>
              <a:gd name="connsiteX7" fmla="*/ 417292 w 4590262"/>
              <a:gd name="connsiteY7" fmla="*/ 964955 h 1629846"/>
              <a:gd name="connsiteX8" fmla="*/ 0 w 4590262"/>
              <a:gd name="connsiteY8" fmla="*/ 809974 h 1629846"/>
              <a:gd name="connsiteX9" fmla="*/ 417292 w 4590262"/>
              <a:gd name="connsiteY9" fmla="*/ 664773 h 1629846"/>
              <a:gd name="connsiteX10" fmla="*/ 417292 w 4590262"/>
              <a:gd name="connsiteY10" fmla="*/ 89609 h 1629846"/>
              <a:gd name="connsiteX11" fmla="*/ 506901 w 4590262"/>
              <a:gd name="connsiteY11" fmla="*/ 0 h 16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262" h="1629846">
                <a:moveTo>
                  <a:pt x="506901" y="0"/>
                </a:moveTo>
                <a:lnTo>
                  <a:pt x="4500653" y="0"/>
                </a:lnTo>
                <a:cubicBezTo>
                  <a:pt x="4550143" y="0"/>
                  <a:pt x="4590262" y="40119"/>
                  <a:pt x="4590262" y="89609"/>
                </a:cubicBezTo>
                <a:lnTo>
                  <a:pt x="4590262" y="1540237"/>
                </a:lnTo>
                <a:cubicBezTo>
                  <a:pt x="4590262" y="1589727"/>
                  <a:pt x="4550143" y="1629846"/>
                  <a:pt x="4500653" y="1629846"/>
                </a:cubicBezTo>
                <a:lnTo>
                  <a:pt x="506901" y="1629846"/>
                </a:lnTo>
                <a:cubicBezTo>
                  <a:pt x="457411" y="1629846"/>
                  <a:pt x="417292" y="1589727"/>
                  <a:pt x="417292" y="1540237"/>
                </a:cubicBezTo>
                <a:lnTo>
                  <a:pt x="417292" y="964955"/>
                </a:lnTo>
                <a:lnTo>
                  <a:pt x="0" y="809974"/>
                </a:lnTo>
                <a:lnTo>
                  <a:pt x="417292" y="664773"/>
                </a:lnTo>
                <a:lnTo>
                  <a:pt x="417292" y="89609"/>
                </a:lnTo>
                <a:cubicBezTo>
                  <a:pt x="417292" y="40119"/>
                  <a:pt x="457411" y="0"/>
                  <a:pt x="506901" y="0"/>
                </a:cubicBezTo>
                <a:close/>
              </a:path>
            </a:pathLst>
          </a:custGeom>
          <a:solidFill>
            <a:schemeClr val="bg1"/>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a:ea typeface="微软雅黑 Light" panose="020B0502040204020203" charset="-122"/>
            </a:endParaRPr>
          </a:p>
        </p:txBody>
      </p:sp>
      <p:sp>
        <p:nvSpPr>
          <p:cNvPr id="86" name="任意多边形: 形状 85"/>
          <p:cNvSpPr/>
          <p:nvPr/>
        </p:nvSpPr>
        <p:spPr>
          <a:xfrm>
            <a:off x="5092772" y="4647421"/>
            <a:ext cx="6004615" cy="1332115"/>
          </a:xfrm>
          <a:custGeom>
            <a:avLst/>
            <a:gdLst>
              <a:gd name="connsiteX0" fmla="*/ 504176 w 4587537"/>
              <a:gd name="connsiteY0" fmla="*/ 0 h 1629846"/>
              <a:gd name="connsiteX1" fmla="*/ 4497928 w 4587537"/>
              <a:gd name="connsiteY1" fmla="*/ 0 h 1629846"/>
              <a:gd name="connsiteX2" fmla="*/ 4587537 w 4587537"/>
              <a:gd name="connsiteY2" fmla="*/ 89609 h 1629846"/>
              <a:gd name="connsiteX3" fmla="*/ 4587537 w 4587537"/>
              <a:gd name="connsiteY3" fmla="*/ 1540237 h 1629846"/>
              <a:gd name="connsiteX4" fmla="*/ 4497928 w 4587537"/>
              <a:gd name="connsiteY4" fmla="*/ 1629846 h 1629846"/>
              <a:gd name="connsiteX5" fmla="*/ 504176 w 4587537"/>
              <a:gd name="connsiteY5" fmla="*/ 1629846 h 1629846"/>
              <a:gd name="connsiteX6" fmla="*/ 414567 w 4587537"/>
              <a:gd name="connsiteY6" fmla="*/ 1540237 h 1629846"/>
              <a:gd name="connsiteX7" fmla="*/ 414567 w 4587537"/>
              <a:gd name="connsiteY7" fmla="*/ 1029355 h 1629846"/>
              <a:gd name="connsiteX8" fmla="*/ 0 w 4587537"/>
              <a:gd name="connsiteY8" fmla="*/ 731133 h 1629846"/>
              <a:gd name="connsiteX9" fmla="*/ 414567 w 4587537"/>
              <a:gd name="connsiteY9" fmla="*/ 731133 h 1629846"/>
              <a:gd name="connsiteX10" fmla="*/ 414567 w 4587537"/>
              <a:gd name="connsiteY10" fmla="*/ 89609 h 1629846"/>
              <a:gd name="connsiteX11" fmla="*/ 504176 w 4587537"/>
              <a:gd name="connsiteY11" fmla="*/ 0 h 1629846"/>
              <a:gd name="connsiteX0-1" fmla="*/ 504176 w 4587537"/>
              <a:gd name="connsiteY0-2" fmla="*/ 0 h 1629846"/>
              <a:gd name="connsiteX1-3" fmla="*/ 4497928 w 4587537"/>
              <a:gd name="connsiteY1-4" fmla="*/ 0 h 1629846"/>
              <a:gd name="connsiteX2-5" fmla="*/ 4587537 w 4587537"/>
              <a:gd name="connsiteY2-6" fmla="*/ 89609 h 1629846"/>
              <a:gd name="connsiteX3-7" fmla="*/ 4587537 w 4587537"/>
              <a:gd name="connsiteY3-8" fmla="*/ 1540237 h 1629846"/>
              <a:gd name="connsiteX4-9" fmla="*/ 4497928 w 4587537"/>
              <a:gd name="connsiteY4-10" fmla="*/ 1629846 h 1629846"/>
              <a:gd name="connsiteX5-11" fmla="*/ 504176 w 4587537"/>
              <a:gd name="connsiteY5-12" fmla="*/ 1629846 h 1629846"/>
              <a:gd name="connsiteX6-13" fmla="*/ 414567 w 4587537"/>
              <a:gd name="connsiteY6-14" fmla="*/ 1540237 h 1629846"/>
              <a:gd name="connsiteX7-15" fmla="*/ 414567 w 4587537"/>
              <a:gd name="connsiteY7-16" fmla="*/ 1029355 h 1629846"/>
              <a:gd name="connsiteX8-17" fmla="*/ 0 w 4587537"/>
              <a:gd name="connsiteY8-18" fmla="*/ 713653 h 1629846"/>
              <a:gd name="connsiteX9-19" fmla="*/ 414567 w 4587537"/>
              <a:gd name="connsiteY9-20" fmla="*/ 731133 h 1629846"/>
              <a:gd name="connsiteX10-21" fmla="*/ 414567 w 4587537"/>
              <a:gd name="connsiteY10-22" fmla="*/ 89609 h 1629846"/>
              <a:gd name="connsiteX11-23" fmla="*/ 504176 w 4587537"/>
              <a:gd name="connsiteY11-24" fmla="*/ 0 h 16298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587537" h="1629846">
                <a:moveTo>
                  <a:pt x="504176" y="0"/>
                </a:moveTo>
                <a:lnTo>
                  <a:pt x="4497928" y="0"/>
                </a:lnTo>
                <a:cubicBezTo>
                  <a:pt x="4547418" y="0"/>
                  <a:pt x="4587537" y="40119"/>
                  <a:pt x="4587537" y="89609"/>
                </a:cubicBezTo>
                <a:lnTo>
                  <a:pt x="4587537" y="1540237"/>
                </a:lnTo>
                <a:cubicBezTo>
                  <a:pt x="4587537" y="1589727"/>
                  <a:pt x="4547418" y="1629846"/>
                  <a:pt x="4497928" y="1629846"/>
                </a:cubicBezTo>
                <a:lnTo>
                  <a:pt x="504176" y="1629846"/>
                </a:lnTo>
                <a:cubicBezTo>
                  <a:pt x="454686" y="1629846"/>
                  <a:pt x="414567" y="1589727"/>
                  <a:pt x="414567" y="1540237"/>
                </a:cubicBezTo>
                <a:lnTo>
                  <a:pt x="414567" y="1029355"/>
                </a:lnTo>
                <a:lnTo>
                  <a:pt x="0" y="713653"/>
                </a:lnTo>
                <a:lnTo>
                  <a:pt x="414567" y="731133"/>
                </a:lnTo>
                <a:lnTo>
                  <a:pt x="414567" y="89609"/>
                </a:lnTo>
                <a:cubicBezTo>
                  <a:pt x="414567" y="40119"/>
                  <a:pt x="454686" y="0"/>
                  <a:pt x="504176" y="0"/>
                </a:cubicBezTo>
                <a:close/>
              </a:path>
            </a:pathLst>
          </a:custGeom>
          <a:solidFill>
            <a:schemeClr val="bg1"/>
          </a:solidFill>
          <a:ln>
            <a:no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a:ea typeface="微软雅黑 Light" panose="020B0502040204020203" charset="-122"/>
            </a:endParaRPr>
          </a:p>
        </p:txBody>
      </p:sp>
      <p:sp>
        <p:nvSpPr>
          <p:cNvPr id="2" name="标题 1"/>
          <p:cNvSpPr>
            <a:spLocks noGrp="1"/>
          </p:cNvSpPr>
          <p:nvPr>
            <p:ph type="title"/>
          </p:nvPr>
        </p:nvSpPr>
        <p:spPr>
          <a:xfrm>
            <a:off x="838200" y="448582"/>
            <a:ext cx="8833176" cy="556581"/>
          </a:xfrm>
        </p:spPr>
        <p:txBody>
          <a:bodyPr/>
          <a:lstStyle/>
          <a:p>
            <a:r>
              <a:rPr lang="zh-CN" altLang="en-US" dirty="0"/>
              <a:t>后续计划安排</a:t>
            </a:r>
          </a:p>
        </p:txBody>
      </p:sp>
      <p:sp>
        <p:nvSpPr>
          <p:cNvPr id="122" name="矩形 121"/>
          <p:cNvSpPr/>
          <p:nvPr/>
        </p:nvSpPr>
        <p:spPr>
          <a:xfrm>
            <a:off x="5805504" y="1499417"/>
            <a:ext cx="2262158" cy="369332"/>
          </a:xfrm>
          <a:prstGeom prst="rect">
            <a:avLst/>
          </a:prstGeom>
        </p:spPr>
        <p:txBody>
          <a:bodyPr wrap="none">
            <a:spAutoFit/>
          </a:bodyPr>
          <a:lstStyle/>
          <a:p>
            <a:r>
              <a:rPr lang="zh-CN" altLang="en-US" b="1" dirty="0">
                <a:gradFill>
                  <a:gsLst>
                    <a:gs pos="30000">
                      <a:schemeClr val="accent1"/>
                    </a:gs>
                    <a:gs pos="100000">
                      <a:schemeClr val="accent2">
                        <a:alpha val="98000"/>
                      </a:schemeClr>
                    </a:gs>
                  </a:gsLst>
                  <a:lin ang="0" scaled="0"/>
                </a:gradFill>
                <a:latin typeface="微软雅黑" panose="020B0503020204020204" pitchFamily="34" charset="-122"/>
                <a:ea typeface="微软雅黑" panose="020B0503020204020204" pitchFamily="34" charset="-122"/>
              </a:rPr>
              <a:t>深度估计与三维重建</a:t>
            </a:r>
          </a:p>
        </p:txBody>
      </p:sp>
      <p:grpSp>
        <p:nvGrpSpPr>
          <p:cNvPr id="125" name="组合 124"/>
          <p:cNvGrpSpPr/>
          <p:nvPr/>
        </p:nvGrpSpPr>
        <p:grpSpPr>
          <a:xfrm>
            <a:off x="6183728" y="3165085"/>
            <a:ext cx="5164991" cy="960231"/>
            <a:chOff x="5957904" y="1651817"/>
            <a:chExt cx="5164991" cy="960231"/>
          </a:xfrm>
        </p:grpSpPr>
        <p:sp>
          <p:nvSpPr>
            <p:cNvPr id="123" name="矩形 122"/>
            <p:cNvSpPr/>
            <p:nvPr/>
          </p:nvSpPr>
          <p:spPr>
            <a:xfrm>
              <a:off x="5957904" y="1986877"/>
              <a:ext cx="5164991" cy="625171"/>
            </a:xfrm>
            <a:prstGeom prst="rect">
              <a:avLst/>
            </a:prstGeom>
          </p:spPr>
          <p:txBody>
            <a:bodyPr wrap="square">
              <a:spAutoFit/>
            </a:bodyPr>
            <a:lstStyle/>
            <a:p>
              <a:pPr algn="just">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继续学习</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深度学习</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理论知识与代码实验，继续进行</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leetcode</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算法训练。</a:t>
              </a:r>
            </a:p>
          </p:txBody>
        </p:sp>
        <p:sp>
          <p:nvSpPr>
            <p:cNvPr id="124" name="矩形 123"/>
            <p:cNvSpPr/>
            <p:nvPr/>
          </p:nvSpPr>
          <p:spPr>
            <a:xfrm>
              <a:off x="5957904" y="1651817"/>
              <a:ext cx="2262158" cy="369332"/>
            </a:xfrm>
            <a:prstGeom prst="rect">
              <a:avLst/>
            </a:prstGeom>
          </p:spPr>
          <p:txBody>
            <a:bodyPr wrap="none">
              <a:spAutoFit/>
            </a:bodyPr>
            <a:lstStyle/>
            <a:p>
              <a:r>
                <a:rPr lang="zh-CN" altLang="en-US" b="1" dirty="0">
                  <a:gradFill>
                    <a:gsLst>
                      <a:gs pos="30000">
                        <a:schemeClr val="accent1"/>
                      </a:gs>
                      <a:gs pos="100000">
                        <a:schemeClr val="accent2">
                          <a:alpha val="98000"/>
                        </a:schemeClr>
                      </a:gs>
                    </a:gsLst>
                    <a:lin ang="0" scaled="0"/>
                  </a:gradFill>
                  <a:latin typeface="微软雅黑" panose="020B0503020204020204" pitchFamily="34" charset="-122"/>
                  <a:ea typeface="微软雅黑" panose="020B0503020204020204" pitchFamily="34" charset="-122"/>
                </a:rPr>
                <a:t>深度学习理论与实验</a:t>
              </a:r>
            </a:p>
          </p:txBody>
        </p:sp>
      </p:grpSp>
      <p:grpSp>
        <p:nvGrpSpPr>
          <p:cNvPr id="126" name="组合 125"/>
          <p:cNvGrpSpPr/>
          <p:nvPr/>
        </p:nvGrpSpPr>
        <p:grpSpPr>
          <a:xfrm>
            <a:off x="5805504" y="4821059"/>
            <a:ext cx="5164991" cy="960231"/>
            <a:chOff x="5957904" y="1651817"/>
            <a:chExt cx="5164991" cy="960231"/>
          </a:xfrm>
        </p:grpSpPr>
        <p:sp>
          <p:nvSpPr>
            <p:cNvPr id="127" name="矩形 126"/>
            <p:cNvSpPr/>
            <p:nvPr/>
          </p:nvSpPr>
          <p:spPr>
            <a:xfrm>
              <a:off x="5957904" y="1986877"/>
              <a:ext cx="5164991" cy="625171"/>
            </a:xfrm>
            <a:prstGeom prst="rect">
              <a:avLst/>
            </a:prstGeom>
          </p:spPr>
          <p:txBody>
            <a:bodyPr wrap="square">
              <a:spAutoFit/>
            </a:bodyPr>
            <a:lstStyle/>
            <a:p>
              <a:pPr algn="just">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无人机影像、电力巡航检测技术研究，多视觉电厂发电设备三维重建技术实践等。</a:t>
              </a:r>
            </a:p>
          </p:txBody>
        </p:sp>
        <p:sp>
          <p:nvSpPr>
            <p:cNvPr id="128" name="矩形 127"/>
            <p:cNvSpPr/>
            <p:nvPr/>
          </p:nvSpPr>
          <p:spPr>
            <a:xfrm>
              <a:off x="5957904" y="1651817"/>
              <a:ext cx="3416320" cy="369332"/>
            </a:xfrm>
            <a:prstGeom prst="rect">
              <a:avLst/>
            </a:prstGeom>
          </p:spPr>
          <p:txBody>
            <a:bodyPr wrap="none">
              <a:spAutoFit/>
            </a:bodyPr>
            <a:lstStyle/>
            <a:p>
              <a:r>
                <a:rPr lang="zh-CN" altLang="en-US" b="1" dirty="0">
                  <a:gradFill>
                    <a:gsLst>
                      <a:gs pos="30000">
                        <a:schemeClr val="accent1"/>
                      </a:gs>
                      <a:gs pos="100000">
                        <a:schemeClr val="accent2">
                          <a:alpha val="98000"/>
                        </a:schemeClr>
                      </a:gs>
                    </a:gsLst>
                    <a:lin ang="0" scaled="0"/>
                  </a:gradFill>
                  <a:latin typeface="微软雅黑" panose="020B0503020204020204" pitchFamily="34" charset="-122"/>
                  <a:ea typeface="微软雅黑" panose="020B0503020204020204" pitchFamily="34" charset="-122"/>
                </a:rPr>
                <a:t>无人机影像与电厂项目技术准备</a:t>
              </a:r>
            </a:p>
          </p:txBody>
        </p:sp>
      </p:grpSp>
      <p:sp>
        <p:nvSpPr>
          <p:cNvPr id="119" name="矩形 118"/>
          <p:cNvSpPr/>
          <p:nvPr/>
        </p:nvSpPr>
        <p:spPr>
          <a:xfrm>
            <a:off x="1168616" y="3406406"/>
            <a:ext cx="2482410" cy="525657"/>
          </a:xfrm>
          <a:prstGeom prst="rect">
            <a:avLst/>
          </a:prstGeom>
          <a:noFill/>
        </p:spPr>
        <p:txBody>
          <a:bodyPr wrap="square">
            <a:spAutoFit/>
          </a:bodyPr>
          <a:lstStyle/>
          <a:p>
            <a:pPr algn="ctr">
              <a:lnSpc>
                <a:spcPct val="130000"/>
              </a:lnSpc>
            </a:pPr>
            <a:r>
              <a:rPr lang="zh-CN" altLang="en-US" sz="2400" b="1" dirty="0">
                <a:solidFill>
                  <a:srgbClr val="F9F9F9"/>
                </a:solidFill>
                <a:latin typeface="微软雅黑" panose="020B0503020204020204" pitchFamily="34" charset="-122"/>
                <a:ea typeface="微软雅黑" panose="020B0503020204020204" pitchFamily="34" charset="-122"/>
              </a:rPr>
              <a:t>后续计划安排</a:t>
            </a:r>
          </a:p>
        </p:txBody>
      </p:sp>
    </p:spTree>
    <p:extLst>
      <p:ext uri="{BB962C8B-B14F-4D97-AF65-F5344CB8AC3E}">
        <p14:creationId xmlns:p14="http://schemas.microsoft.com/office/powerpoint/2010/main" val="39019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t>1</a:t>
            </a:r>
            <a:endParaRPr lang="zh-CN" altLang="en-US" dirty="0"/>
          </a:p>
        </p:txBody>
      </p:sp>
      <p:sp>
        <p:nvSpPr>
          <p:cNvPr id="6" name="文本占位符 5"/>
          <p:cNvSpPr>
            <a:spLocks noGrp="1"/>
          </p:cNvSpPr>
          <p:nvPr>
            <p:ph type="body" sz="quarter" idx="11"/>
          </p:nvPr>
        </p:nvSpPr>
        <p:spPr>
          <a:xfrm>
            <a:off x="4251324" y="2856485"/>
            <a:ext cx="5216027" cy="840230"/>
          </a:xfrm>
        </p:spPr>
        <p:txBody>
          <a:bodyPr/>
          <a:lstStyle/>
          <a:p>
            <a:r>
              <a:rPr lang="zh-CN" altLang="en-US" dirty="0"/>
              <a:t>寒假论文总结</a:t>
            </a:r>
          </a:p>
        </p:txBody>
      </p:sp>
      <p:sp>
        <p:nvSpPr>
          <p:cNvPr id="7" name="文本占位符 6"/>
          <p:cNvSpPr>
            <a:spLocks noGrp="1"/>
          </p:cNvSpPr>
          <p:nvPr>
            <p:ph type="body" sz="quarter" idx="13"/>
          </p:nvPr>
        </p:nvSpPr>
        <p:spPr>
          <a:xfrm>
            <a:off x="4251325" y="3696715"/>
            <a:ext cx="5216027" cy="424732"/>
          </a:xfrm>
        </p:spPr>
        <p:txBody>
          <a:bodyPr/>
          <a:lstStyle/>
          <a:p>
            <a:r>
              <a:rPr lang="en-US" altLang="zh-CN" dirty="0">
                <a:solidFill>
                  <a:srgbClr val="EEEAE6"/>
                </a:solidFill>
              </a:rPr>
              <a:t>Summary Of Papers</a:t>
            </a:r>
          </a:p>
        </p:txBody>
      </p:sp>
    </p:spTree>
    <p:extLst>
      <p:ext uri="{BB962C8B-B14F-4D97-AF65-F5344CB8AC3E}">
        <p14:creationId xmlns:p14="http://schemas.microsoft.com/office/powerpoint/2010/main" val="3558384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7516D8-51F8-4BE3-A52E-04EE19816C54}"/>
              </a:ext>
            </a:extLst>
          </p:cNvPr>
          <p:cNvSpPr>
            <a:spLocks noGrp="1"/>
          </p:cNvSpPr>
          <p:nvPr>
            <p:ph type="title"/>
          </p:nvPr>
        </p:nvSpPr>
        <p:spPr/>
        <p:txBody>
          <a:bodyPr>
            <a:normAutofit/>
          </a:bodyPr>
          <a:lstStyle/>
          <a:p>
            <a:r>
              <a:rPr lang="zh-CN" altLang="en-US"/>
              <a:t>论文概览</a:t>
            </a:r>
            <a:endParaRPr lang="zh-CN" altLang="en-US" dirty="0"/>
          </a:p>
        </p:txBody>
      </p:sp>
      <p:pic>
        <p:nvPicPr>
          <p:cNvPr id="2" name="图片 1">
            <a:extLst>
              <a:ext uri="{FF2B5EF4-FFF2-40B4-BE49-F238E27FC236}">
                <a16:creationId xmlns:a16="http://schemas.microsoft.com/office/drawing/2014/main" id="{AAEAA048-0589-47D4-B04D-AD9EE9B574AE}"/>
              </a:ext>
            </a:extLst>
          </p:cNvPr>
          <p:cNvPicPr>
            <a:picLocks noChangeAspect="1"/>
          </p:cNvPicPr>
          <p:nvPr/>
        </p:nvPicPr>
        <p:blipFill>
          <a:blip r:embed="rId2"/>
          <a:stretch>
            <a:fillRect/>
          </a:stretch>
        </p:blipFill>
        <p:spPr>
          <a:xfrm>
            <a:off x="1591914" y="1165165"/>
            <a:ext cx="7926155" cy="2708103"/>
          </a:xfrm>
          <a:prstGeom prst="rect">
            <a:avLst/>
          </a:prstGeom>
        </p:spPr>
      </p:pic>
      <p:pic>
        <p:nvPicPr>
          <p:cNvPr id="3" name="图片 2">
            <a:extLst>
              <a:ext uri="{FF2B5EF4-FFF2-40B4-BE49-F238E27FC236}">
                <a16:creationId xmlns:a16="http://schemas.microsoft.com/office/drawing/2014/main" id="{1D2AFE5F-0281-48D7-861D-C3113A2B219C}"/>
              </a:ext>
            </a:extLst>
          </p:cNvPr>
          <p:cNvPicPr>
            <a:picLocks noChangeAspect="1"/>
          </p:cNvPicPr>
          <p:nvPr/>
        </p:nvPicPr>
        <p:blipFill>
          <a:blip r:embed="rId3"/>
          <a:stretch>
            <a:fillRect/>
          </a:stretch>
        </p:blipFill>
        <p:spPr>
          <a:xfrm>
            <a:off x="1591915" y="4033271"/>
            <a:ext cx="7926155" cy="2046789"/>
          </a:xfrm>
          <a:prstGeom prst="rect">
            <a:avLst/>
          </a:prstGeom>
        </p:spPr>
      </p:pic>
    </p:spTree>
    <p:extLst>
      <p:ext uri="{BB962C8B-B14F-4D97-AF65-F5344CB8AC3E}">
        <p14:creationId xmlns:p14="http://schemas.microsoft.com/office/powerpoint/2010/main" val="465855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AFCB8-6375-4D66-89BB-D48B2120E321}"/>
              </a:ext>
            </a:extLst>
          </p:cNvPr>
          <p:cNvSpPr>
            <a:spLocks noGrp="1"/>
          </p:cNvSpPr>
          <p:nvPr>
            <p:ph type="title"/>
          </p:nvPr>
        </p:nvSpPr>
        <p:spPr/>
        <p:txBody>
          <a:bodyPr>
            <a:normAutofit fontScale="90000"/>
          </a:bodyPr>
          <a:lstStyle/>
          <a:p>
            <a:r>
              <a:rPr lang="en-US" altLang="zh-CN" dirty="0"/>
              <a:t>1.</a:t>
            </a:r>
            <a:r>
              <a:rPr lang="zh-CN" altLang="en-US" dirty="0"/>
              <a:t>基于多尺度深度网络的单幅图像深度图预测</a:t>
            </a:r>
            <a:r>
              <a:rPr lang="en-US" altLang="zh-CN" dirty="0"/>
              <a:t>(NIPS 2014)</a:t>
            </a:r>
            <a:endParaRPr lang="zh-CN" altLang="en-US" dirty="0"/>
          </a:p>
        </p:txBody>
      </p:sp>
      <p:pic>
        <p:nvPicPr>
          <p:cNvPr id="6" name="图片 5">
            <a:extLst>
              <a:ext uri="{FF2B5EF4-FFF2-40B4-BE49-F238E27FC236}">
                <a16:creationId xmlns:a16="http://schemas.microsoft.com/office/drawing/2014/main" id="{CDE1ED85-9B85-4DCB-9CCC-0BF6568A0586}"/>
              </a:ext>
            </a:extLst>
          </p:cNvPr>
          <p:cNvPicPr>
            <a:picLocks noChangeAspect="1"/>
          </p:cNvPicPr>
          <p:nvPr/>
        </p:nvPicPr>
        <p:blipFill>
          <a:blip r:embed="rId2"/>
          <a:stretch>
            <a:fillRect/>
          </a:stretch>
        </p:blipFill>
        <p:spPr>
          <a:xfrm>
            <a:off x="2552273" y="1005163"/>
            <a:ext cx="7087454" cy="4086252"/>
          </a:xfrm>
          <a:prstGeom prst="rect">
            <a:avLst/>
          </a:prstGeom>
        </p:spPr>
      </p:pic>
      <p:sp>
        <p:nvSpPr>
          <p:cNvPr id="4" name="矩形 3">
            <a:extLst>
              <a:ext uri="{FF2B5EF4-FFF2-40B4-BE49-F238E27FC236}">
                <a16:creationId xmlns:a16="http://schemas.microsoft.com/office/drawing/2014/main" id="{C51C03E0-FAF7-434A-8EB3-72DABA0A39AB}"/>
              </a:ext>
            </a:extLst>
          </p:cNvPr>
          <p:cNvSpPr/>
          <p:nvPr/>
        </p:nvSpPr>
        <p:spPr>
          <a:xfrm>
            <a:off x="853184" y="5091415"/>
            <a:ext cx="10485633" cy="1200329"/>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基本思想用的是一个</a:t>
            </a:r>
            <a:r>
              <a:rPr lang="zh-CN" altLang="en-US" b="1" dirty="0">
                <a:solidFill>
                  <a:srgbClr val="C2252D"/>
                </a:solidFill>
                <a:latin typeface="微软雅黑" panose="020B0503020204020204" pitchFamily="34" charset="-122"/>
                <a:ea typeface="微软雅黑" panose="020B0503020204020204" pitchFamily="34" charset="-122"/>
              </a:rPr>
              <a:t>多尺度的网络</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，分为两个</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scale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的网络来做深度图的估计，分别是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Global Coarse-Scale Network</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Local Fine-Scale Network</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。前者其实就是</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AlexNet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，来得到一个低分辨率的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Coarse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Depth Map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，再用后者去</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refine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前者的输出得到最后的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refined depth map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。方法是一种</a:t>
            </a:r>
            <a:r>
              <a:rPr lang="zh-CN" altLang="en-US" b="1" dirty="0">
                <a:solidFill>
                  <a:srgbClr val="C2252D"/>
                </a:solidFill>
                <a:latin typeface="微软雅黑" panose="020B0503020204020204" pitchFamily="34" charset="-122"/>
                <a:ea typeface="微软雅黑" panose="020B0503020204020204" pitchFamily="34" charset="-122"/>
              </a:rPr>
              <a:t>全局＋局部</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的策略，使用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Coarse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网络去</a:t>
            </a:r>
            <a:r>
              <a:rPr lang="zh-CN" altLang="en-US" b="1" dirty="0">
                <a:solidFill>
                  <a:srgbClr val="C2252D"/>
                </a:solidFill>
                <a:latin typeface="微软雅黑" panose="020B0503020204020204" pitchFamily="34" charset="-122"/>
                <a:ea typeface="微软雅黑" panose="020B0503020204020204" pitchFamily="34" charset="-122"/>
              </a:rPr>
              <a:t>预测整体趋势</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Fine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网络在整体趋势上进行</a:t>
            </a:r>
            <a:r>
              <a:rPr lang="zh-CN" altLang="en-US" b="1" dirty="0">
                <a:solidFill>
                  <a:srgbClr val="C2252D"/>
                </a:solidFill>
                <a:latin typeface="微软雅黑" panose="020B0503020204020204" pitchFamily="34" charset="-122"/>
                <a:ea typeface="微软雅黑" panose="020B0503020204020204" pitchFamily="34" charset="-122"/>
              </a:rPr>
              <a:t>局部调优</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4382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8CF3B-BD43-4B7F-9354-AF2BDEC15F28}"/>
              </a:ext>
            </a:extLst>
          </p:cNvPr>
          <p:cNvSpPr>
            <a:spLocks noGrp="1"/>
          </p:cNvSpPr>
          <p:nvPr>
            <p:ph type="title"/>
          </p:nvPr>
        </p:nvSpPr>
        <p:spPr/>
        <p:txBody>
          <a:bodyPr>
            <a:normAutofit fontScale="90000"/>
          </a:bodyPr>
          <a:lstStyle/>
          <a:p>
            <a:r>
              <a:rPr lang="en-US" altLang="zh-CN" dirty="0"/>
              <a:t>2.</a:t>
            </a:r>
            <a:r>
              <a:rPr lang="zh-CN" altLang="en-US" dirty="0"/>
              <a:t>用通用多尺度卷积结构预测深度、表面法线和语义标签</a:t>
            </a:r>
            <a:r>
              <a:rPr lang="en-US" altLang="zh-CN" dirty="0"/>
              <a:t>(ICCV 2015)</a:t>
            </a:r>
            <a:endParaRPr lang="zh-CN" altLang="en-US" dirty="0"/>
          </a:p>
        </p:txBody>
      </p:sp>
      <p:pic>
        <p:nvPicPr>
          <p:cNvPr id="3" name="图片 2">
            <a:extLst>
              <a:ext uri="{FF2B5EF4-FFF2-40B4-BE49-F238E27FC236}">
                <a16:creationId xmlns:a16="http://schemas.microsoft.com/office/drawing/2014/main" id="{84F4C69E-BD19-48A2-A149-1386C11938C2}"/>
              </a:ext>
            </a:extLst>
          </p:cNvPr>
          <p:cNvPicPr>
            <a:picLocks noChangeAspect="1"/>
          </p:cNvPicPr>
          <p:nvPr/>
        </p:nvPicPr>
        <p:blipFill>
          <a:blip r:embed="rId2"/>
          <a:stretch>
            <a:fillRect/>
          </a:stretch>
        </p:blipFill>
        <p:spPr>
          <a:xfrm>
            <a:off x="1421296" y="1087343"/>
            <a:ext cx="4967270" cy="5322075"/>
          </a:xfrm>
          <a:prstGeom prst="rect">
            <a:avLst/>
          </a:prstGeom>
        </p:spPr>
      </p:pic>
      <p:sp>
        <p:nvSpPr>
          <p:cNvPr id="5" name="矩形 4">
            <a:extLst>
              <a:ext uri="{FF2B5EF4-FFF2-40B4-BE49-F238E27FC236}">
                <a16:creationId xmlns:a16="http://schemas.microsoft.com/office/drawing/2014/main" id="{67D5E8C9-389D-4D9A-BC3B-FDB1FE415D60}"/>
              </a:ext>
            </a:extLst>
          </p:cNvPr>
          <p:cNvSpPr/>
          <p:nvPr/>
        </p:nvSpPr>
        <p:spPr>
          <a:xfrm>
            <a:off x="6758609" y="1783776"/>
            <a:ext cx="4823791" cy="3416320"/>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除了在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scale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１</a:t>
            </a:r>
            <a:r>
              <a:rPr lang="zh-CN" altLang="en-US" b="1" dirty="0">
                <a:solidFill>
                  <a:srgbClr val="C2252D"/>
                </a:solidFill>
                <a:latin typeface="微软雅黑" panose="020B0503020204020204" pitchFamily="34" charset="-122"/>
                <a:ea typeface="微软雅黑" panose="020B0503020204020204" pitchFamily="34" charset="-122"/>
              </a:rPr>
              <a:t>上将</a:t>
            </a:r>
            <a:r>
              <a:rPr lang="en-US" altLang="zh-CN" b="1" dirty="0" err="1">
                <a:solidFill>
                  <a:srgbClr val="C2252D"/>
                </a:solidFill>
                <a:latin typeface="微软雅黑" panose="020B0503020204020204" pitchFamily="34" charset="-122"/>
                <a:ea typeface="微软雅黑" panose="020B0503020204020204" pitchFamily="34" charset="-122"/>
              </a:rPr>
              <a:t>AlexNet</a:t>
            </a:r>
            <a:r>
              <a:rPr lang="zh-CN" altLang="en-US" b="1" dirty="0">
                <a:solidFill>
                  <a:srgbClr val="C2252D"/>
                </a:solidFill>
                <a:latin typeface="微软雅黑" panose="020B0503020204020204" pitchFamily="34" charset="-122"/>
                <a:ea typeface="微软雅黑" panose="020B0503020204020204" pitchFamily="34" charset="-122"/>
              </a:rPr>
              <a:t>换成了更深的</a:t>
            </a:r>
            <a:r>
              <a:rPr lang="en-US" altLang="zh-CN" b="1" dirty="0">
                <a:solidFill>
                  <a:srgbClr val="C2252D"/>
                </a:solidFill>
                <a:latin typeface="微软雅黑" panose="020B0503020204020204" pitchFamily="34" charset="-122"/>
                <a:ea typeface="微软雅黑" panose="020B0503020204020204" pitchFamily="34" charset="-122"/>
              </a:rPr>
              <a:t>VGG16</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，增加了</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multi-scale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的数目，还有就是在网络设计方面抛弃了之前保持</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fine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层不变的思路，在这篇文章中，</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scale2</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scale3</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的网络都是</a:t>
            </a:r>
            <a:r>
              <a:rPr lang="zh-CN" altLang="en-US" b="1" dirty="0">
                <a:solidFill>
                  <a:srgbClr val="C2252D"/>
                </a:solidFill>
                <a:latin typeface="微软雅黑" panose="020B0503020204020204" pitchFamily="34" charset="-122"/>
                <a:ea typeface="微软雅黑" panose="020B0503020204020204" pitchFamily="34" charset="-122"/>
              </a:rPr>
              <a:t>加入了池化层和上采样</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同时这篇文章也从</a:t>
            </a:r>
            <a:r>
              <a:rPr lang="zh-CN" altLang="en-US" b="1" dirty="0">
                <a:solidFill>
                  <a:srgbClr val="C2252D"/>
                </a:solidFill>
                <a:latin typeface="微软雅黑" panose="020B0503020204020204" pitchFamily="34" charset="-122"/>
                <a:ea typeface="微软雅黑" panose="020B0503020204020204" pitchFamily="34" charset="-122"/>
              </a:rPr>
              <a:t>单一预测深度</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变成了从</a:t>
            </a:r>
            <a:r>
              <a:rPr lang="zh-CN" altLang="en-US" b="1" dirty="0">
                <a:solidFill>
                  <a:srgbClr val="C2252D"/>
                </a:solidFill>
                <a:latin typeface="微软雅黑" panose="020B0503020204020204" pitchFamily="34" charset="-122"/>
                <a:ea typeface="微软雅黑" panose="020B0503020204020204" pitchFamily="34" charset="-122"/>
              </a:rPr>
              <a:t>单张图片预测深度，法线和标签</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。因为深度信息和法线都属于</a:t>
            </a:r>
            <a:r>
              <a:rPr lang="zh-CN" altLang="en-US" b="1" dirty="0">
                <a:solidFill>
                  <a:srgbClr val="C2252D"/>
                </a:solidFill>
                <a:latin typeface="微软雅黑" panose="020B0503020204020204" pitchFamily="34" charset="-122"/>
                <a:ea typeface="微软雅黑" panose="020B0503020204020204" pitchFamily="34" charset="-122"/>
              </a:rPr>
              <a:t>三维特征</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，而深度也是和图片的</a:t>
            </a:r>
            <a:r>
              <a:rPr lang="zh-CN" altLang="en-US" b="1" dirty="0">
                <a:solidFill>
                  <a:srgbClr val="C2252D"/>
                </a:solidFill>
                <a:latin typeface="微软雅黑" panose="020B0503020204020204" pitchFamily="34" charset="-122"/>
                <a:ea typeface="微软雅黑" panose="020B0503020204020204" pitchFamily="34" charset="-122"/>
              </a:rPr>
              <a:t>语义分割</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信息具有很强的相关性．所以在文章中也提到了，预测深度的网络和预测法向量的网络共同使用了一个</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scale1</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来加速训练。</a:t>
            </a:r>
          </a:p>
        </p:txBody>
      </p:sp>
    </p:spTree>
    <p:extLst>
      <p:ext uri="{BB962C8B-B14F-4D97-AF65-F5344CB8AC3E}">
        <p14:creationId xmlns:p14="http://schemas.microsoft.com/office/powerpoint/2010/main" val="1456939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39925-D65D-4710-AA45-B901EDBB95FD}"/>
              </a:ext>
            </a:extLst>
          </p:cNvPr>
          <p:cNvSpPr>
            <a:spLocks noGrp="1"/>
          </p:cNvSpPr>
          <p:nvPr>
            <p:ph type="title"/>
          </p:nvPr>
        </p:nvSpPr>
        <p:spPr/>
        <p:txBody>
          <a:bodyPr>
            <a:normAutofit/>
          </a:bodyPr>
          <a:lstStyle/>
          <a:p>
            <a:r>
              <a:rPr lang="en-US" altLang="zh-CN" dirty="0"/>
              <a:t>4.</a:t>
            </a:r>
            <a:r>
              <a:rPr lang="zh-CN" altLang="en-US" dirty="0"/>
              <a:t>全卷积残差网络深度预测</a:t>
            </a:r>
            <a:r>
              <a:rPr lang="en-US" altLang="zh-CN" dirty="0"/>
              <a:t> (IEEE 2016)</a:t>
            </a:r>
            <a:endParaRPr lang="zh-CN" altLang="en-US" dirty="0"/>
          </a:p>
        </p:txBody>
      </p:sp>
      <p:pic>
        <p:nvPicPr>
          <p:cNvPr id="3" name="图片 2">
            <a:extLst>
              <a:ext uri="{FF2B5EF4-FFF2-40B4-BE49-F238E27FC236}">
                <a16:creationId xmlns:a16="http://schemas.microsoft.com/office/drawing/2014/main" id="{28D82778-DE4C-4EE6-B197-C9610387E8DB}"/>
              </a:ext>
            </a:extLst>
          </p:cNvPr>
          <p:cNvPicPr>
            <a:picLocks noChangeAspect="1"/>
          </p:cNvPicPr>
          <p:nvPr/>
        </p:nvPicPr>
        <p:blipFill>
          <a:blip r:embed="rId2"/>
          <a:stretch>
            <a:fillRect/>
          </a:stretch>
        </p:blipFill>
        <p:spPr>
          <a:xfrm>
            <a:off x="1224257" y="1005163"/>
            <a:ext cx="9743486" cy="4661884"/>
          </a:xfrm>
          <a:prstGeom prst="rect">
            <a:avLst/>
          </a:prstGeom>
        </p:spPr>
      </p:pic>
      <p:sp>
        <p:nvSpPr>
          <p:cNvPr id="5" name="矩形 4">
            <a:extLst>
              <a:ext uri="{FF2B5EF4-FFF2-40B4-BE49-F238E27FC236}">
                <a16:creationId xmlns:a16="http://schemas.microsoft.com/office/drawing/2014/main" id="{8B9C4013-AB07-4AA5-9872-9DF20AC0459D}"/>
              </a:ext>
            </a:extLst>
          </p:cNvPr>
          <p:cNvSpPr/>
          <p:nvPr/>
        </p:nvSpPr>
        <p:spPr>
          <a:xfrm>
            <a:off x="1224257" y="5763087"/>
            <a:ext cx="9743486" cy="646331"/>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这篇论文提出的方法是</a:t>
            </a:r>
            <a:r>
              <a:rPr lang="zh-CN" altLang="en-US" b="1" dirty="0">
                <a:solidFill>
                  <a:srgbClr val="C2252D"/>
                </a:solidFill>
                <a:latin typeface="微软雅黑" panose="020B0503020204020204" pitchFamily="34" charset="-122"/>
                <a:ea typeface="微软雅黑" panose="020B0503020204020204" pitchFamily="34" charset="-122"/>
              </a:rPr>
              <a:t>使用 </a:t>
            </a:r>
            <a:r>
              <a:rPr lang="en-US" altLang="zh-CN" b="1" dirty="0">
                <a:solidFill>
                  <a:srgbClr val="C2252D"/>
                </a:solidFill>
                <a:latin typeface="微软雅黑" panose="020B0503020204020204" pitchFamily="34" charset="-122"/>
                <a:ea typeface="微软雅黑" panose="020B0503020204020204" pitchFamily="34" charset="-122"/>
              </a:rPr>
              <a:t>CNN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进行深度估计。该模型是</a:t>
            </a:r>
            <a:r>
              <a:rPr lang="zh-CN" altLang="en-US" b="1" dirty="0">
                <a:solidFill>
                  <a:srgbClr val="C2252D"/>
                </a:solidFill>
                <a:latin typeface="微软雅黑" panose="020B0503020204020204" pitchFamily="34" charset="-122"/>
                <a:ea typeface="微软雅黑" panose="020B0503020204020204" pitchFamily="34" charset="-122"/>
              </a:rPr>
              <a:t>完全卷积</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的，并包含跟踪高维回归问题的有效残留</a:t>
            </a:r>
            <a:r>
              <a:rPr lang="zh-CN" altLang="en-US" b="1" dirty="0">
                <a:solidFill>
                  <a:srgbClr val="C2252D"/>
                </a:solidFill>
                <a:latin typeface="微软雅黑" panose="020B0503020204020204" pitchFamily="34" charset="-122"/>
                <a:ea typeface="微软雅黑" panose="020B0503020204020204" pitchFamily="34" charset="-122"/>
              </a:rPr>
              <a:t>向上采样模块（向上投影）</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2585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9E9EF-1D4A-4170-8E9A-6A43ED7537B8}"/>
              </a:ext>
            </a:extLst>
          </p:cNvPr>
          <p:cNvSpPr>
            <a:spLocks noGrp="1"/>
          </p:cNvSpPr>
          <p:nvPr>
            <p:ph type="title"/>
          </p:nvPr>
        </p:nvSpPr>
        <p:spPr/>
        <p:txBody>
          <a:bodyPr>
            <a:normAutofit fontScale="90000"/>
          </a:bodyPr>
          <a:lstStyle/>
          <a:p>
            <a:r>
              <a:rPr lang="en-US" altLang="zh-CN" dirty="0"/>
              <a:t>5.</a:t>
            </a:r>
            <a:r>
              <a:rPr lang="zh-CN" altLang="en-US" dirty="0"/>
              <a:t>基于影像的深度无监督学习和自我运动（</a:t>
            </a:r>
            <a:r>
              <a:rPr lang="en-US" altLang="zh-CN" dirty="0"/>
              <a:t>CVPR 2017</a:t>
            </a:r>
            <a:r>
              <a:rPr lang="zh-CN" altLang="en-US" dirty="0"/>
              <a:t>）</a:t>
            </a:r>
          </a:p>
        </p:txBody>
      </p:sp>
      <p:sp>
        <p:nvSpPr>
          <p:cNvPr id="4" name="矩形 3">
            <a:extLst>
              <a:ext uri="{FF2B5EF4-FFF2-40B4-BE49-F238E27FC236}">
                <a16:creationId xmlns:a16="http://schemas.microsoft.com/office/drawing/2014/main" id="{C55E2663-AEA0-43DB-AFE4-356AE3D813B3}"/>
              </a:ext>
            </a:extLst>
          </p:cNvPr>
          <p:cNvSpPr/>
          <p:nvPr/>
        </p:nvSpPr>
        <p:spPr>
          <a:xfrm>
            <a:off x="6456218" y="1708883"/>
            <a:ext cx="4816563" cy="3970318"/>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提出了一种无监督的学习框架，用于完成</a:t>
            </a:r>
            <a:r>
              <a:rPr lang="zh-CN" altLang="en-US" b="1" dirty="0">
                <a:solidFill>
                  <a:srgbClr val="C2252D"/>
                </a:solidFill>
                <a:latin typeface="微软雅黑" panose="020B0503020204020204" pitchFamily="34" charset="-122"/>
                <a:ea typeface="微软雅黑" panose="020B0503020204020204" pitchFamily="34" charset="-122"/>
              </a:rPr>
              <a:t>从非结构化视频序列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中进行单目深度和摄像头移动估计的任务。这种方法</a:t>
            </a:r>
            <a:r>
              <a:rPr lang="zh-CN" altLang="en-US" b="1" dirty="0">
                <a:solidFill>
                  <a:srgbClr val="C2252D"/>
                </a:solidFill>
                <a:latin typeface="微软雅黑" panose="020B0503020204020204" pitchFamily="34" charset="-122"/>
                <a:ea typeface="微软雅黑" panose="020B0503020204020204" pitchFamily="34" charset="-122"/>
              </a:rPr>
              <a:t>采用单视图深度和多视图姿态网络</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。损失函数是基于使用计算出的深度和姿态将附近的视图变形到目标上的结果。</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作者提出了一种</a:t>
            </a:r>
            <a:r>
              <a:rPr lang="zh-CN" altLang="en-US" b="1" dirty="0">
                <a:solidFill>
                  <a:srgbClr val="C2252D"/>
                </a:solidFill>
                <a:latin typeface="微软雅黑" panose="020B0503020204020204" pitchFamily="34" charset="-122"/>
                <a:ea typeface="微软雅黑" panose="020B0503020204020204" pitchFamily="34" charset="-122"/>
              </a:rPr>
              <a:t>用于联合训练未标记视频序列中的单视图深度 </a:t>
            </a:r>
            <a:r>
              <a:rPr lang="en-US" altLang="zh-CN" b="1" dirty="0">
                <a:solidFill>
                  <a:srgbClr val="C2252D"/>
                </a:solidFill>
                <a:latin typeface="微软雅黑" panose="020B0503020204020204" pitchFamily="34" charset="-122"/>
                <a:ea typeface="微软雅黑" panose="020B0503020204020204" pitchFamily="34" charset="-122"/>
              </a:rPr>
              <a:t>CNN </a:t>
            </a:r>
            <a:r>
              <a:rPr lang="zh-CN" altLang="en-US" b="1" dirty="0">
                <a:solidFill>
                  <a:srgbClr val="C2252D"/>
                </a:solidFill>
                <a:latin typeface="微软雅黑" panose="020B0503020204020204" pitchFamily="34" charset="-122"/>
                <a:ea typeface="微软雅黑" panose="020B0503020204020204" pitchFamily="34" charset="-122"/>
              </a:rPr>
              <a:t>和摄像头姿态估计 </a:t>
            </a:r>
            <a:r>
              <a:rPr lang="en-US" altLang="zh-CN" b="1" dirty="0">
                <a:solidFill>
                  <a:srgbClr val="C2252D"/>
                </a:solidFill>
                <a:latin typeface="微软雅黑" panose="020B0503020204020204" pitchFamily="34" charset="-122"/>
                <a:ea typeface="微软雅黑" panose="020B0503020204020204" pitchFamily="34" charset="-122"/>
              </a:rPr>
              <a:t>CNN </a:t>
            </a:r>
            <a:r>
              <a:rPr lang="zh-CN" altLang="en-US" b="1" dirty="0">
                <a:solidFill>
                  <a:srgbClr val="C2252D"/>
                </a:solidFill>
                <a:latin typeface="微软雅黑" panose="020B0503020204020204" pitchFamily="34" charset="-122"/>
                <a:ea typeface="微软雅黑" panose="020B0503020204020204" pitchFamily="34" charset="-122"/>
              </a:rPr>
              <a:t>的框架</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。监督通道基于视图合成。深度网络将目标视图作为输入，并输出每个像素的深度图。</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给定图像中每个像素深度以及附近视图中的姿态和可见性，可以合成目标视图。</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这种合成可以使用 </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CNN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作为几何和姿态估计模块以完全可区分的方式来实现。</a:t>
            </a:r>
          </a:p>
        </p:txBody>
      </p:sp>
      <p:pic>
        <p:nvPicPr>
          <p:cNvPr id="5" name="图片 4">
            <a:extLst>
              <a:ext uri="{FF2B5EF4-FFF2-40B4-BE49-F238E27FC236}">
                <a16:creationId xmlns:a16="http://schemas.microsoft.com/office/drawing/2014/main" id="{B47A251F-3A14-480E-B82D-D7E8F93A2855}"/>
              </a:ext>
            </a:extLst>
          </p:cNvPr>
          <p:cNvPicPr>
            <a:picLocks noChangeAspect="1"/>
          </p:cNvPicPr>
          <p:nvPr/>
        </p:nvPicPr>
        <p:blipFill>
          <a:blip r:embed="rId2"/>
          <a:stretch>
            <a:fillRect/>
          </a:stretch>
        </p:blipFill>
        <p:spPr>
          <a:xfrm>
            <a:off x="919219" y="1408328"/>
            <a:ext cx="5180952" cy="4571429"/>
          </a:xfrm>
          <a:prstGeom prst="rect">
            <a:avLst/>
          </a:prstGeom>
        </p:spPr>
      </p:pic>
    </p:spTree>
    <p:extLst>
      <p:ext uri="{BB962C8B-B14F-4D97-AF65-F5344CB8AC3E}">
        <p14:creationId xmlns:p14="http://schemas.microsoft.com/office/powerpoint/2010/main" val="1802374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B5649-DF1F-4769-8039-365B0BA693A3}"/>
              </a:ext>
            </a:extLst>
          </p:cNvPr>
          <p:cNvSpPr>
            <a:spLocks noGrp="1"/>
          </p:cNvSpPr>
          <p:nvPr>
            <p:ph type="title"/>
          </p:nvPr>
        </p:nvSpPr>
        <p:spPr/>
        <p:txBody>
          <a:bodyPr>
            <a:noAutofit/>
          </a:bodyPr>
          <a:lstStyle/>
          <a:p>
            <a:r>
              <a:rPr lang="en-US" altLang="zh-CN" sz="2400" dirty="0"/>
              <a:t>7.</a:t>
            </a:r>
            <a:r>
              <a:rPr lang="zh-CN" altLang="en-US" sz="2400" dirty="0"/>
              <a:t>无传感器的深度预测：利用单目视频实现的无监督学习结构 </a:t>
            </a:r>
            <a:r>
              <a:rPr lang="en-US" altLang="zh-CN" sz="2400" dirty="0"/>
              <a:t>(AAAI 2019)</a:t>
            </a:r>
            <a:br>
              <a:rPr lang="en-US" altLang="zh-CN" sz="2400" dirty="0"/>
            </a:br>
            <a:endParaRPr lang="zh-CN" altLang="en-US" sz="2400" dirty="0"/>
          </a:p>
        </p:txBody>
      </p:sp>
      <p:pic>
        <p:nvPicPr>
          <p:cNvPr id="3" name="图片 2">
            <a:extLst>
              <a:ext uri="{FF2B5EF4-FFF2-40B4-BE49-F238E27FC236}">
                <a16:creationId xmlns:a16="http://schemas.microsoft.com/office/drawing/2014/main" id="{4CFAE6DD-B1AB-4FFE-BB0F-8117E422A5DD}"/>
              </a:ext>
            </a:extLst>
          </p:cNvPr>
          <p:cNvPicPr>
            <a:picLocks noChangeAspect="1"/>
          </p:cNvPicPr>
          <p:nvPr/>
        </p:nvPicPr>
        <p:blipFill>
          <a:blip r:embed="rId2"/>
          <a:stretch>
            <a:fillRect/>
          </a:stretch>
        </p:blipFill>
        <p:spPr>
          <a:xfrm>
            <a:off x="1893868" y="1031667"/>
            <a:ext cx="8404263" cy="3858385"/>
          </a:xfrm>
          <a:prstGeom prst="rect">
            <a:avLst/>
          </a:prstGeom>
        </p:spPr>
      </p:pic>
      <p:sp>
        <p:nvSpPr>
          <p:cNvPr id="5" name="矩形 4">
            <a:extLst>
              <a:ext uri="{FF2B5EF4-FFF2-40B4-BE49-F238E27FC236}">
                <a16:creationId xmlns:a16="http://schemas.microsoft.com/office/drawing/2014/main" id="{484AFD7D-5F69-430A-849A-B08F67499E27}"/>
              </a:ext>
            </a:extLst>
          </p:cNvPr>
          <p:cNvSpPr/>
          <p:nvPr/>
        </p:nvSpPr>
        <p:spPr>
          <a:xfrm>
            <a:off x="838200" y="4863548"/>
            <a:ext cx="10585174" cy="1569660"/>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这篇论文研究的是</a:t>
            </a:r>
            <a:r>
              <a:rPr lang="zh-CN" altLang="en-US" sz="1600" b="1" dirty="0">
                <a:solidFill>
                  <a:srgbClr val="C2252D"/>
                </a:solidFill>
                <a:latin typeface="微软雅黑" panose="020B0503020204020204" pitchFamily="34" charset="-122"/>
                <a:ea typeface="微软雅黑" panose="020B0503020204020204" pitchFamily="34" charset="-122"/>
              </a:rPr>
              <a:t>场景深度和机器人自我运动的无监督学习任务</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，其中</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监督是由单目视频提供的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，其</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实现则是在学习过程中引入几何结构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。它包括对场景和单个被摄物体、摄像头的自我运动和从单目视频输入中获悉的被摄物体的移动数据进行建模。在文中作者还介绍了一种</a:t>
            </a:r>
            <a:r>
              <a:rPr lang="zh-CN" altLang="en-US" sz="1600" b="1" dirty="0">
                <a:solidFill>
                  <a:srgbClr val="C2252D"/>
                </a:solidFill>
                <a:latin typeface="微软雅黑" panose="020B0503020204020204" pitchFamily="34" charset="-122"/>
                <a:ea typeface="微软雅黑" panose="020B0503020204020204" pitchFamily="34" charset="-122"/>
              </a:rPr>
              <a:t>在线优化</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的方法。作者介绍了一种与自我运动网络具有相同体系结构的被摄物体运动模型。不过，它的作用则是专门用来预测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中单个被摄物体运动的。这个模型</a:t>
            </a:r>
            <a:r>
              <a:rPr lang="zh-CN" altLang="en-US" sz="1600" b="1" dirty="0">
                <a:solidFill>
                  <a:srgbClr val="C2252D"/>
                </a:solidFill>
                <a:latin typeface="微软雅黑" panose="020B0503020204020204" pitchFamily="34" charset="-122"/>
                <a:ea typeface="微软雅黑" panose="020B0503020204020204" pitchFamily="34" charset="-122"/>
              </a:rPr>
              <a:t>以 </a:t>
            </a:r>
            <a:r>
              <a:rPr lang="en-US" altLang="zh-CN" sz="1600" b="1" dirty="0">
                <a:solidFill>
                  <a:srgbClr val="C2252D"/>
                </a:solidFill>
                <a:latin typeface="微软雅黑" panose="020B0503020204020204" pitchFamily="34" charset="-122"/>
                <a:ea typeface="微软雅黑" panose="020B0503020204020204" pitchFamily="34" charset="-122"/>
              </a:rPr>
              <a:t>RGB </a:t>
            </a:r>
            <a:r>
              <a:rPr lang="zh-CN" altLang="en-US" sz="1600" b="1" dirty="0">
                <a:solidFill>
                  <a:srgbClr val="C2252D"/>
                </a:solidFill>
                <a:latin typeface="微软雅黑" panose="020B0503020204020204" pitchFamily="34" charset="-122"/>
                <a:ea typeface="微软雅黑" panose="020B0503020204020204" pitchFamily="34" charset="-122"/>
              </a:rPr>
              <a:t>图像序列作为输入，由预先计算的实例分割掩模作为补充</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。运动模型的工作就是学习预测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3D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空间中每个被摄物体的</a:t>
            </a:r>
            <a:r>
              <a:rPr lang="zh-CN" altLang="en-US" sz="1600" b="1" dirty="0">
                <a:solidFill>
                  <a:srgbClr val="C2252D"/>
                </a:solidFill>
                <a:latin typeface="微软雅黑" panose="020B0503020204020204" pitchFamily="34" charset="-122"/>
                <a:ea typeface="微软雅黑" panose="020B0503020204020204" pitchFamily="34" charset="-122"/>
              </a:rPr>
              <a:t>变换向量</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，这将能够在相应的目标帧中创建观察到的被摄物体外观。</a:t>
            </a:r>
          </a:p>
        </p:txBody>
      </p:sp>
    </p:spTree>
    <p:extLst>
      <p:ext uri="{BB962C8B-B14F-4D97-AF65-F5344CB8AC3E}">
        <p14:creationId xmlns:p14="http://schemas.microsoft.com/office/powerpoint/2010/main" val="2423914258"/>
      </p:ext>
    </p:extLst>
  </p:cSld>
  <p:clrMapOvr>
    <a:masterClrMapping/>
  </p:clrMapOvr>
</p:sld>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1460</TotalTime>
  <Words>2535</Words>
  <Application>Microsoft Office PowerPoint</Application>
  <PresentationFormat>宽屏</PresentationFormat>
  <Paragraphs>136</Paragraphs>
  <Slides>28</Slides>
  <Notes>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DIN</vt:lpstr>
      <vt:lpstr>等线</vt:lpstr>
      <vt:lpstr>思源黑体 CN Heavy</vt:lpstr>
      <vt:lpstr>微软雅黑</vt:lpstr>
      <vt:lpstr>微软雅黑 Light</vt:lpstr>
      <vt:lpstr>Arial</vt:lpstr>
      <vt:lpstr>Calibri</vt:lpstr>
      <vt:lpstr>Cambria Math</vt:lpstr>
      <vt:lpstr>Century Gothic</vt:lpstr>
      <vt:lpstr>Impact</vt:lpstr>
      <vt:lpstr>Segoe UI</vt:lpstr>
      <vt:lpstr>Segoe UI Light</vt:lpstr>
      <vt:lpstr>times</vt:lpstr>
      <vt:lpstr>东华大学模板​​</vt:lpstr>
      <vt:lpstr>1_OfficePLUS</vt:lpstr>
      <vt:lpstr>PowerPoint 演示文稿</vt:lpstr>
      <vt:lpstr>PowerPoint 演示文稿</vt:lpstr>
      <vt:lpstr>PowerPoint 演示文稿</vt:lpstr>
      <vt:lpstr>论文概览</vt:lpstr>
      <vt:lpstr>1.基于多尺度深度网络的单幅图像深度图预测(NIPS 2014)</vt:lpstr>
      <vt:lpstr>2.用通用多尺度卷积结构预测深度、表面法线和语义标签(ICCV 2015)</vt:lpstr>
      <vt:lpstr>4.全卷积残差网络深度预测 (IEEE 2016)</vt:lpstr>
      <vt:lpstr>5.基于影像的深度无监督学习和自我运动（CVPR 2017）</vt:lpstr>
      <vt:lpstr>7.无传感器的深度预测：利用单目视频实现的无监督学习结构 (AAAI 2019) </vt:lpstr>
      <vt:lpstr>PowerPoint 演示文稿</vt:lpstr>
      <vt:lpstr>1.论文标题</vt:lpstr>
      <vt:lpstr>2.论文摘要</vt:lpstr>
      <vt:lpstr>3.论文简介</vt:lpstr>
      <vt:lpstr>3.论文简介</vt:lpstr>
      <vt:lpstr>4.主要贡献</vt:lpstr>
      <vt:lpstr>5.循环神经网络</vt:lpstr>
      <vt:lpstr>5.1循环神经网络-LSTM</vt:lpstr>
      <vt:lpstr>5.2循环神经网络-GRU</vt:lpstr>
      <vt:lpstr>6. 3D循环重建神经网络</vt:lpstr>
      <vt:lpstr>6. 1重现：3D卷积LSTM</vt:lpstr>
      <vt:lpstr>6.2解码器与损失函数</vt:lpstr>
      <vt:lpstr>7.实验</vt:lpstr>
      <vt:lpstr>8.结论</vt:lpstr>
      <vt:lpstr>8.结论</vt:lpstr>
      <vt:lpstr>PowerPoint 演示文稿</vt:lpstr>
      <vt:lpstr>研究方向思考</vt:lpstr>
      <vt:lpstr>PowerPoint 演示文稿</vt:lpstr>
      <vt:lpstr>后续计划安排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仔 卢</dc:creator>
  <cp:lastModifiedBy>崔 荣成</cp:lastModifiedBy>
  <cp:revision>712</cp:revision>
  <dcterms:created xsi:type="dcterms:W3CDTF">2019-03-09T10:24:00Z</dcterms:created>
  <dcterms:modified xsi:type="dcterms:W3CDTF">2020-02-26T04:49:14Z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2019-04-13T08:46:07.9806047Z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97a7df47-2350-4d64-b4db-8effcbe37704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2052-11.1.0.9098</vt:lpwstr>
  </property>
</Properties>
</file>